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sldIdLst>
    <p:sldId id="773" r:id="rId2"/>
    <p:sldId id="789" r:id="rId3"/>
    <p:sldId id="788" r:id="rId4"/>
    <p:sldId id="957" r:id="rId5"/>
    <p:sldId id="958" r:id="rId6"/>
    <p:sldId id="959" r:id="rId7"/>
    <p:sldId id="960" r:id="rId8"/>
    <p:sldId id="948" r:id="rId9"/>
    <p:sldId id="946" r:id="rId10"/>
    <p:sldId id="961" r:id="rId11"/>
    <p:sldId id="962" r:id="rId12"/>
    <p:sldId id="963" r:id="rId13"/>
    <p:sldId id="964" r:id="rId14"/>
    <p:sldId id="965" r:id="rId15"/>
    <p:sldId id="966" r:id="rId16"/>
    <p:sldId id="967" r:id="rId17"/>
    <p:sldId id="968" r:id="rId18"/>
    <p:sldId id="969" r:id="rId19"/>
    <p:sldId id="970" r:id="rId20"/>
    <p:sldId id="971" r:id="rId21"/>
    <p:sldId id="972" r:id="rId22"/>
    <p:sldId id="973" r:id="rId23"/>
    <p:sldId id="974" r:id="rId24"/>
    <p:sldId id="975" r:id="rId25"/>
    <p:sldId id="976" r:id="rId26"/>
    <p:sldId id="977" r:id="rId27"/>
    <p:sldId id="978" r:id="rId28"/>
    <p:sldId id="979" r:id="rId29"/>
    <p:sldId id="980" r:id="rId30"/>
    <p:sldId id="981" r:id="rId31"/>
    <p:sldId id="982" r:id="rId32"/>
    <p:sldId id="983" r:id="rId33"/>
    <p:sldId id="790" r:id="rId34"/>
    <p:sldId id="793" r:id="rId35"/>
    <p:sldId id="787" r:id="rId36"/>
    <p:sldId id="781" r:id="rId37"/>
    <p:sldId id="824" r:id="rId38"/>
    <p:sldId id="942" r:id="rId39"/>
    <p:sldId id="984" r:id="rId40"/>
    <p:sldId id="985" r:id="rId41"/>
    <p:sldId id="986" r:id="rId42"/>
    <p:sldId id="932" r:id="rId43"/>
    <p:sldId id="827" r:id="rId44"/>
    <p:sldId id="829" r:id="rId45"/>
    <p:sldId id="987" r:id="rId46"/>
    <p:sldId id="830" r:id="rId47"/>
    <p:sldId id="898" r:id="rId48"/>
    <p:sldId id="933" r:id="rId49"/>
    <p:sldId id="832" r:id="rId50"/>
    <p:sldId id="899" r:id="rId51"/>
    <p:sldId id="834" r:id="rId52"/>
    <p:sldId id="835" r:id="rId53"/>
    <p:sldId id="837" r:id="rId54"/>
    <p:sldId id="838" r:id="rId55"/>
    <p:sldId id="783" r:id="rId56"/>
    <p:sldId id="843" r:id="rId57"/>
    <p:sldId id="845" r:id="rId58"/>
    <p:sldId id="893" r:id="rId59"/>
    <p:sldId id="847" r:id="rId60"/>
    <p:sldId id="848" r:id="rId61"/>
    <p:sldId id="852" r:id="rId62"/>
    <p:sldId id="943" r:id="rId63"/>
    <p:sldId id="934" r:id="rId64"/>
    <p:sldId id="853" r:id="rId65"/>
    <p:sldId id="860" r:id="rId66"/>
    <p:sldId id="935" r:id="rId67"/>
    <p:sldId id="854" r:id="rId68"/>
    <p:sldId id="855" r:id="rId69"/>
    <p:sldId id="859" r:id="rId70"/>
    <p:sldId id="856" r:id="rId71"/>
    <p:sldId id="861" r:id="rId72"/>
    <p:sldId id="892" r:id="rId73"/>
    <p:sldId id="862" r:id="rId74"/>
    <p:sldId id="889" r:id="rId75"/>
    <p:sldId id="888" r:id="rId76"/>
    <p:sldId id="890" r:id="rId77"/>
    <p:sldId id="865" r:id="rId78"/>
    <p:sldId id="944" r:id="rId79"/>
    <p:sldId id="936" r:id="rId80"/>
    <p:sldId id="867" r:id="rId81"/>
    <p:sldId id="868" r:id="rId82"/>
    <p:sldId id="869" r:id="rId83"/>
    <p:sldId id="870" r:id="rId84"/>
    <p:sldId id="884" r:id="rId85"/>
    <p:sldId id="871" r:id="rId86"/>
    <p:sldId id="872" r:id="rId87"/>
    <p:sldId id="885" r:id="rId88"/>
    <p:sldId id="886" r:id="rId89"/>
    <p:sldId id="887" r:id="rId90"/>
    <p:sldId id="988" r:id="rId91"/>
    <p:sldId id="704" r:id="rId9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96592B84-E544-4DAB-A5AE-69628F883921}">
          <p14:sldIdLst>
            <p14:sldId id="773"/>
          </p14:sldIdLst>
        </p14:section>
        <p14:section name="R" id="{374E578A-AA89-4CE4-AA54-E9756585BFE9}">
          <p14:sldIdLst>
            <p14:sldId id="789"/>
            <p14:sldId id="788"/>
            <p14:sldId id="957"/>
            <p14:sldId id="958"/>
            <p14:sldId id="959"/>
            <p14:sldId id="960"/>
            <p14:sldId id="948"/>
            <p14:sldId id="946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</p14:sldIdLst>
        </p14:section>
        <p14:section name="SAS" id="{B097B147-6FAB-40B2-BB87-E15F3EB34E66}">
          <p14:sldIdLst>
            <p14:sldId id="790"/>
            <p14:sldId id="793"/>
            <p14:sldId id="787"/>
            <p14:sldId id="781"/>
            <p14:sldId id="824"/>
            <p14:sldId id="942"/>
            <p14:sldId id="984"/>
            <p14:sldId id="985"/>
            <p14:sldId id="986"/>
            <p14:sldId id="932"/>
            <p14:sldId id="827"/>
            <p14:sldId id="829"/>
            <p14:sldId id="987"/>
            <p14:sldId id="830"/>
            <p14:sldId id="898"/>
            <p14:sldId id="933"/>
            <p14:sldId id="832"/>
            <p14:sldId id="899"/>
            <p14:sldId id="834"/>
            <p14:sldId id="835"/>
            <p14:sldId id="837"/>
            <p14:sldId id="838"/>
            <p14:sldId id="783"/>
          </p14:sldIdLst>
        </p14:section>
        <p14:section name="SPSS" id="{BB17B454-50B0-4FE2-9155-4823E704DE76}">
          <p14:sldIdLst>
            <p14:sldId id="843"/>
            <p14:sldId id="845"/>
            <p14:sldId id="893"/>
            <p14:sldId id="847"/>
            <p14:sldId id="848"/>
            <p14:sldId id="852"/>
            <p14:sldId id="943"/>
            <p14:sldId id="934"/>
            <p14:sldId id="853"/>
            <p14:sldId id="860"/>
            <p14:sldId id="935"/>
            <p14:sldId id="854"/>
            <p14:sldId id="855"/>
            <p14:sldId id="859"/>
            <p14:sldId id="856"/>
            <p14:sldId id="861"/>
          </p14:sldIdLst>
        </p14:section>
        <p14:section name="Stata" id="{818A943D-5420-4C50-B52F-E16604CA2A3C}">
          <p14:sldIdLst>
            <p14:sldId id="892"/>
            <p14:sldId id="862"/>
            <p14:sldId id="889"/>
            <p14:sldId id="888"/>
            <p14:sldId id="890"/>
            <p14:sldId id="865"/>
            <p14:sldId id="944"/>
            <p14:sldId id="936"/>
            <p14:sldId id="867"/>
            <p14:sldId id="868"/>
            <p14:sldId id="869"/>
            <p14:sldId id="870"/>
            <p14:sldId id="884"/>
            <p14:sldId id="871"/>
            <p14:sldId id="872"/>
            <p14:sldId id="885"/>
            <p14:sldId id="886"/>
            <p14:sldId id="887"/>
            <p14:sldId id="988"/>
            <p14:sldId id="7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0" autoAdjust="0"/>
    <p:restoredTop sz="92460" autoAdjust="0"/>
  </p:normalViewPr>
  <p:slideViewPr>
    <p:cSldViewPr snapToGrid="0">
      <p:cViewPr varScale="1">
        <p:scale>
          <a:sx n="105" d="100"/>
          <a:sy n="105" d="100"/>
        </p:scale>
        <p:origin x="77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CCAB3-91D2-4D30-9BA1-06493B0580C2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43D00-88C6-45FD-9ADC-235C3782E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17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02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计算出数据的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kurtosis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skewness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，然后与正态分布（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）进行比较，就可以大致看出是否服从正态分布。</a:t>
            </a:r>
            <a:endParaRPr lang="zh-CN" alt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峰度（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kurtosis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表示次数分布的图形峰的尖锐程度，正态分布的峰度为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&gt;3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说明峰比正态分布的尖，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说明峰比正态分布的平坦。峰尖说明数据在均值附近比较集中，峰平说明数据在均值附近比较分散。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偏度（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skewness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:</a:t>
            </a: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表示次数分布的图形偏离对称的程度，偏度越大说明越不对称，正态分布的偏度为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，偏度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&gt;0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为右偏， 众数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中位数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算术平均值；偏度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&lt;0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为左偏，算术平均值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中位数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众数。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26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Shapiro–Wilk test</a:t>
            </a:r>
            <a:r>
              <a:rPr lang="zh-CN" altLang="en-US" dirty="0"/>
              <a:t>是正态性检验最为有效的方法之一，是一种在频率统计中检验正态性的方法，但其测试基础较难理解。</a:t>
            </a:r>
            <a:endParaRPr lang="en-US" altLang="zh-CN" dirty="0"/>
          </a:p>
          <a:p>
            <a:r>
              <a:rPr lang="zh-CN" altLang="en-US" dirty="0"/>
              <a:t>该方法在每一个样本值都是唯一时的检验效果最好，但若样本中存在几个值重复的情况下该方法便会大打折扣。因此该方法只适用于小样本，推荐样本量为</a:t>
            </a:r>
            <a:r>
              <a:rPr lang="en-US" altLang="zh-CN" dirty="0"/>
              <a:t>7~2000</a:t>
            </a:r>
            <a:r>
              <a:rPr lang="zh-CN" altLang="en-US" dirty="0"/>
              <a:t>，</a:t>
            </a:r>
            <a:r>
              <a:rPr lang="en-US" altLang="zh-CN" dirty="0" err="1"/>
              <a:t>Origion</a:t>
            </a:r>
            <a:r>
              <a:rPr lang="zh-CN" altLang="en-US" dirty="0"/>
              <a:t>中允许样本大小为</a:t>
            </a:r>
            <a:r>
              <a:rPr lang="en-US" altLang="zh-CN" dirty="0"/>
              <a:t>3~5000</a:t>
            </a:r>
            <a:r>
              <a:rPr lang="zh-CN" altLang="en-US" dirty="0"/>
              <a:t>，当样本量超过</a:t>
            </a:r>
            <a:r>
              <a:rPr lang="en-US" altLang="zh-CN" dirty="0"/>
              <a:t>5000</a:t>
            </a:r>
            <a:r>
              <a:rPr lang="zh-CN" altLang="en-US" dirty="0"/>
              <a:t>时不再适用。该方法仅适用于正态性检验。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7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Kolmogorov-Smirnov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是比较一个频率分布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f(x)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与理论分布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g(x)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或者两个观测值分布的检验方法。其原假设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H0: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数据符合理论分布或者两个数据分布一致。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它计算出经验分布和理论分布之间的距离，并将其中</a:t>
            </a:r>
            <a:r>
              <a:rPr lang="zh-CN" altLang="en-US" b="1" i="0" dirty="0">
                <a:solidFill>
                  <a:srgbClr val="E579B6"/>
                </a:solidFill>
                <a:effectLst/>
                <a:latin typeface="-apple-system"/>
              </a:rPr>
              <a:t>最大的距离（差异）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作为检验统计量。因此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K-S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检验的优点是</a:t>
            </a:r>
            <a:r>
              <a:rPr lang="zh-CN" altLang="en-US" b="1" i="0" dirty="0">
                <a:solidFill>
                  <a:srgbClr val="E579B6"/>
                </a:solidFill>
                <a:effectLst/>
                <a:latin typeface="-apple-system"/>
              </a:rPr>
              <a:t>不仅可检验正态分布，还可用于检验其他任何分布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dirty="0"/>
              <a:t>但</a:t>
            </a:r>
            <a:r>
              <a:rPr lang="en-US" altLang="zh-CN" dirty="0"/>
              <a:t>K-S</a:t>
            </a:r>
            <a:r>
              <a:rPr lang="zh-CN" altLang="en-US" dirty="0"/>
              <a:t>检验需要我们已经事先知道分布总体的均值和方差，即需要指定总体的均值和方差才能进行计算，但在实际情况下很少会事先知道总体的均值和方差，所以难以进行</a:t>
            </a:r>
            <a:r>
              <a:rPr lang="en-US" altLang="zh-CN" dirty="0"/>
              <a:t>K-S</a:t>
            </a:r>
            <a:r>
              <a:rPr lang="zh-CN" altLang="en-US" dirty="0"/>
              <a:t>检验。</a:t>
            </a:r>
            <a:endParaRPr lang="en-US" altLang="zh-CN" dirty="0"/>
          </a:p>
          <a:p>
            <a:r>
              <a:rPr lang="zh-CN" altLang="en-US" dirty="0"/>
              <a:t>同时也因为仅仅把分布间的最大差异作为统计量，因此相比于其他检验方法其敏感性相对弱一些。</a:t>
            </a:r>
            <a:endParaRPr lang="en-US" altLang="zh-CN" dirty="0"/>
          </a:p>
          <a:p>
            <a:r>
              <a:rPr lang="zh-CN" altLang="en-US" dirty="0"/>
              <a:t>因此在</a:t>
            </a:r>
            <a:r>
              <a:rPr lang="en-US" altLang="zh-CN" dirty="0"/>
              <a:t>GraphPad</a:t>
            </a:r>
            <a:r>
              <a:rPr lang="zh-CN" altLang="en-US" dirty="0"/>
              <a:t>软件中不推荐使用该方法来进行正态性检验，但实际上在大样本情况下</a:t>
            </a:r>
            <a:r>
              <a:rPr lang="en-US" altLang="zh-CN" dirty="0"/>
              <a:t>K-S</a:t>
            </a:r>
            <a:r>
              <a:rPr lang="zh-CN" altLang="en-US" dirty="0"/>
              <a:t>检验还是非常实用的（</a:t>
            </a:r>
            <a:r>
              <a:rPr lang="en-US" altLang="zh-CN" dirty="0"/>
              <a:t>R</a:t>
            </a:r>
            <a:r>
              <a:rPr lang="zh-CN" altLang="en-US" dirty="0"/>
              <a:t>推荐样本量</a:t>
            </a:r>
            <a:r>
              <a:rPr lang="en-US" altLang="zh-CN" dirty="0"/>
              <a:t>&gt;5000</a:t>
            </a:r>
            <a:r>
              <a:rPr lang="zh-CN" altLang="en-US" dirty="0"/>
              <a:t>，</a:t>
            </a:r>
            <a:r>
              <a:rPr lang="en-US" altLang="zh-CN" dirty="0"/>
              <a:t>SAS</a:t>
            </a:r>
            <a:r>
              <a:rPr lang="zh-CN" altLang="en-US" dirty="0"/>
              <a:t>推荐样本量</a:t>
            </a:r>
            <a:r>
              <a:rPr lang="en-US" altLang="zh-CN" dirty="0"/>
              <a:t>&gt;2000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42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795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149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79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024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068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69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98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84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349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365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从正态概率图可以看出，散点在拟合的直线周围波动较大，说明该分布可能不符合正态分布。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287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从正态概率图可以看出，散点在拟合的直线周围波动较大，说明该分布可能不符合正态分布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73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偏度系数为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1.10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，说明该发布有左偏的趋势。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/>
              <a:t>峰度</a:t>
            </a:r>
            <a:r>
              <a:rPr lang="en-US" altLang="zh-CN" dirty="0"/>
              <a:t>0.86</a:t>
            </a:r>
            <a:r>
              <a:rPr lang="zh-CN" altLang="en-US" dirty="0"/>
              <a:t>，说明相对于正态分布，该分布的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峰部较为平缓，没有厚尾特征。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59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拒绝零假设，不服从正态分布。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181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448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885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579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72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图形用户界面（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Graphical User Interface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，简称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GUI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，又称图形用户接口）是指采用图形方式显示的计算机操作用户界面。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422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217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1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645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986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67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如果估计的概率密度曲线图呈对称钟形，我们可以初步判断数据呈正态分布。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0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79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3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计算出数据的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kurtosis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skewness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，然后与正态分布（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）进行比较，就可以大致看出是否服从正态分布。</a:t>
            </a:r>
            <a:endParaRPr lang="zh-CN" alt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峰度（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kurtosis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表示次数分布的图形峰的尖锐程度，正态分布的峰度为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&gt;3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说明峰比正态分布的尖，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说明峰比正态分布的平坦。峰尖说明数据在均值附近比较集中，峰平说明数据在均值附近比较分散。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偏度（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skewness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:</a:t>
            </a: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表示次数分布的图形偏离对称的程度，偏度越大说明越不对称，正态分布的偏度为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，偏度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&gt;0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为右偏， 众数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中位数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算术平均值；偏度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&lt;0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为左偏，算术平均值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中位数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众数。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43D00-88C6-45FD-9ADC-235C3782E74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5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7C8CB-D6F6-4559-AC19-FEE51F895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16D2DC-B73A-4E64-B000-85AD855AA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E4832-1993-4FB0-9C37-8139E528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2B61FBB-312B-4E4D-AF9F-5F79CE9D0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9EB3AFEB-70CB-4E49-ABFB-0DC72A50B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3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E6A30-B03E-492C-A93B-71320130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2A57A1-A7E3-4FEC-8930-DEB32355C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624E2-DB02-4DB6-B037-46FBF8A53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2022/09/16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4A179-6EE8-45BC-ACBC-CBCC209A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0DF755-F62A-409D-B72E-DDF31A41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1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45B88B-A2DF-4BD1-BF9E-E88D3284D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C94BD3-C9BF-47ED-BE76-E0A8DB019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FE0F5-1C84-4DC6-BF76-F8705FFA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2022/09/16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7110A-F25B-41DE-8C89-24FFA608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92DDF-684D-49F4-922A-AABD2068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73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2022/09/16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b="0"/>
              <a:t>1-</a:t>
            </a:r>
            <a:r>
              <a:rPr lang="zh-CN" altLang="en-US" b="0"/>
              <a:t>定量资料的统计描述、正态分布、常用统计软件简介</a:t>
            </a:r>
            <a:endParaRPr lang="en-US" altLang="zh-CN" b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6EFF2-99A5-4C69-A42C-6B04DC4939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397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2022/09/16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b="0"/>
              <a:t>1-</a:t>
            </a:r>
            <a:r>
              <a:rPr lang="zh-CN" altLang="en-US" b="0"/>
              <a:t>定量资料的统计描述、正态分布、常用统计软件简介</a:t>
            </a:r>
            <a:endParaRPr lang="en-US" altLang="zh-CN" b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E0BC8-B83C-4033-B1E7-39AB8122BA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31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72E75-4160-434E-995E-9E683385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6F906-8C7F-46B7-BBF6-52C7B1D4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915B2-4BF5-4A6E-8DDB-88C720F3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44197AFA-F4A6-47B8-B0BF-35872B377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3181C11-3684-4D88-8265-0F0D59AFD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9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C9D42-52D9-4E36-A5A6-8E417AA7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A9560-AA25-4F63-989A-50387C188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F0C3E6-6E90-44CE-8D98-8372584F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6908E1A-E00F-4872-BABF-946F7484D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FB33CA4-02D6-4140-9935-58751D967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053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89AC0-6670-453F-95D4-17EB5F6C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76208-22E5-4335-8F47-3228514ED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23A2D-79E7-4EFB-AC87-59197AC3C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0C82BD-D80F-43E7-8C7E-1003D53C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F38F8BAC-D702-469F-BD6C-11F8CCCAEFF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989834E-3DD9-40D9-B261-6EE4E6CB0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96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BE60D-AD38-4690-A39C-F5017CC5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07C6F-8BE5-481F-A473-B330CF92B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9E612-2B06-419F-9EA1-57C6A63FE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97FD92-6EBC-4EAA-AD81-E76038021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5089CD-3CB0-472C-AF41-11112A4AD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5FDE8A1-CC62-4AEE-B82E-72C1B22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2D4931D-F975-48FF-8950-748F78E5A7E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E20F5335-8C87-4546-BF70-52EDA1D046D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45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298CD-C259-40EE-88F6-F391CB9A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3392C4-0354-4BB4-B802-86106F90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2BA16EE4-24F0-488D-B1BF-AAE280A89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7A4B0DF5-53B6-4849-BA12-D271DEACD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96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EE7DF-A28D-446A-8940-DD0A312A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68DE207-538F-4FED-A42D-5D143091A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79F4C9C-5A62-48E3-B5C8-645C799D0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84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4D523-E4A4-4820-8151-FAD3C0D5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2804B5-BB10-4D31-B349-6397B01B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38C021-2C58-47C3-812F-30BD65DB5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08A3BB-B04B-4501-8767-DC427750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599D94B0-4BA5-42AB-9DC2-D82CD01DE66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AF4B694-080A-40BB-9058-52D82AC86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93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DD608-BFC7-4130-A6DD-87C99215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3F3F0D-A752-4A36-BE38-ADF6D831F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B5202B-22CC-4816-84FA-4450D91D3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AA3926-0D57-4539-A42C-AB478E29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356F1A22-65F7-48E7-997E-B0C3BC1B55E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3714EE6-CC8E-4897-8C90-FA1B465BC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36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2534C5-FBD1-4099-80FE-984D0C41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59F457-0C02-4E75-95BA-E287ABFD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222B4-A060-4149-8233-2C60B9DCE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9B5B9-1526-4E4D-9843-B857D502B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386F2-FA7D-49D9-BA3B-1B8EFAAD9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31E9B-3136-4A10-81AA-A75F24B4C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7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4epi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dfdrive.com/r-in-action-second-edition-d40982958.html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google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sas.com/edu/schedules.html?id=1979&amp;ctry=U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lutionsreview.com/business-intelligence/the-best-sas-courses-and-online-training/" TargetMode="External"/><Relationship Id="rId5" Type="http://schemas.openxmlformats.org/officeDocument/2006/relationships/hyperlink" Target="https://solutionsreview.com/business-intelligence/the-best-sas-tutorials-on-youtube/" TargetMode="External"/><Relationship Id="rId4" Type="http://schemas.openxmlformats.org/officeDocument/2006/relationships/hyperlink" Target="https://www.sas.com/en_sg/training/offers/free-training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8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8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stats.oarc.ucla.edu/stata/modu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115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CF632-8BD4-4BD6-8787-D9C29FB26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10466"/>
            <a:ext cx="9144000" cy="132344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</a:t>
            </a: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B1231B-2493-40EB-9153-E7C340460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77702"/>
            <a:ext cx="9144000" cy="1655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郝元涛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D9DD2-D72B-4BED-BAB2-472B7383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9DB650-85CA-449B-8122-89F78C2B9A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149" y="167018"/>
            <a:ext cx="4733851" cy="782439"/>
          </a:xfrm>
          <a:prstGeom prst="rect">
            <a:avLst/>
          </a:prstGeom>
        </p:spPr>
      </p:pic>
      <p:pic>
        <p:nvPicPr>
          <p:cNvPr id="8" name="图片 19" descr="公共卫生学院标副本.jpg">
            <a:extLst>
              <a:ext uri="{FF2B5EF4-FFF2-40B4-BE49-F238E27FC236}">
                <a16:creationId xmlns:a16="http://schemas.microsoft.com/office/drawing/2014/main" id="{B1EB9E0E-861A-461A-97D2-E4502BEA9E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138" y="167018"/>
            <a:ext cx="632062" cy="63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60FCBB3-F3B7-4BDA-8E94-825E59598435}"/>
              </a:ext>
            </a:extLst>
          </p:cNvPr>
          <p:cNvSpPr txBox="1"/>
          <p:nvPr/>
        </p:nvSpPr>
        <p:spPr>
          <a:xfrm>
            <a:off x="2209800" y="1772939"/>
            <a:ext cx="8265319" cy="2004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定量资料的统计描述、正态分布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常用统计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软件简介及应用</a:t>
            </a:r>
            <a:endParaRPr lang="zh-CN" altLang="en-US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97B1AEB2-B889-48BD-BB2B-F1082E662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BBF69AA3-A129-4AD1-8451-C1D89DDEB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</a:p>
        </p:txBody>
      </p:sp>
    </p:spTree>
    <p:extLst>
      <p:ext uri="{BB962C8B-B14F-4D97-AF65-F5344CB8AC3E}">
        <p14:creationId xmlns:p14="http://schemas.microsoft.com/office/powerpoint/2010/main" val="214365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508ABDE-04F7-4B10-BB18-F0FDD4FEC19E}"/>
              </a:ext>
            </a:extLst>
          </p:cNvPr>
          <p:cNvSpPr txBox="1">
            <a:spLocks/>
          </p:cNvSpPr>
          <p:nvPr/>
        </p:nvSpPr>
        <p:spPr>
          <a:xfrm>
            <a:off x="2586896" y="1460361"/>
            <a:ext cx="8329974" cy="480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以读取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格式的数据文件为例：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38035" y="365124"/>
            <a:ext cx="8987051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数据的导入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E53301-BCB8-462D-AC27-6BA6C77D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56" y="2111887"/>
            <a:ext cx="10174130" cy="40875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D1E75E3-CE19-4E12-8391-D0EAA342BD1A}"/>
              </a:ext>
            </a:extLst>
          </p:cNvPr>
          <p:cNvSpPr txBox="1"/>
          <p:nvPr/>
        </p:nvSpPr>
        <p:spPr>
          <a:xfrm>
            <a:off x="0" y="3254289"/>
            <a:ext cx="1463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写读取命令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BAA20F-7594-4791-95DA-CAD5EFBD553F}"/>
              </a:ext>
            </a:extLst>
          </p:cNvPr>
          <p:cNvSpPr txBox="1"/>
          <p:nvPr/>
        </p:nvSpPr>
        <p:spPr>
          <a:xfrm>
            <a:off x="6037041" y="2410951"/>
            <a:ext cx="2593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</a:t>
            </a:r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Ctrl+Enter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，运行命令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2768A3-B201-488A-B277-17495291E889}"/>
              </a:ext>
            </a:extLst>
          </p:cNvPr>
          <p:cNvSpPr txBox="1"/>
          <p:nvPr/>
        </p:nvSpPr>
        <p:spPr>
          <a:xfrm>
            <a:off x="65479" y="5368458"/>
            <a:ext cx="1285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控制台显示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已运行的命令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B73B73-473F-4BB1-A9FC-0C4B4E62AA02}"/>
              </a:ext>
            </a:extLst>
          </p:cNvPr>
          <p:cNvSpPr txBox="1"/>
          <p:nvPr/>
        </p:nvSpPr>
        <p:spPr>
          <a:xfrm>
            <a:off x="8630235" y="1948844"/>
            <a:ext cx="2657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命令完成，读取的数据集已出现在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环境中，点击可查看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071964-6C4C-4424-91C6-FD8054D5CDBB}"/>
              </a:ext>
            </a:extLst>
          </p:cNvPr>
          <p:cNvSpPr txBox="1"/>
          <p:nvPr/>
        </p:nvSpPr>
        <p:spPr>
          <a:xfrm>
            <a:off x="2538034" y="6006567"/>
            <a:ext cx="384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若不清楚函数的用法，用“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?+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函数”求助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9B1011-A6B1-419D-852D-4853D527EABC}"/>
              </a:ext>
            </a:extLst>
          </p:cNvPr>
          <p:cNvSpPr txBox="1"/>
          <p:nvPr/>
        </p:nvSpPr>
        <p:spPr>
          <a:xfrm>
            <a:off x="8696121" y="4368548"/>
            <a:ext cx="2657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Help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窗显示求助的函数用法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4EE57F-E727-4965-B87E-DC281E127435}"/>
              </a:ext>
            </a:extLst>
          </p:cNvPr>
          <p:cNvSpPr/>
          <p:nvPr/>
        </p:nvSpPr>
        <p:spPr>
          <a:xfrm>
            <a:off x="1978680" y="3308361"/>
            <a:ext cx="6500302" cy="573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428DB8-1EBF-4A4F-97DA-F679F5517CFB}"/>
              </a:ext>
            </a:extLst>
          </p:cNvPr>
          <p:cNvSpPr/>
          <p:nvPr/>
        </p:nvSpPr>
        <p:spPr>
          <a:xfrm>
            <a:off x="6774809" y="2939725"/>
            <a:ext cx="548704" cy="2537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622635-0B3A-41FA-9529-51DE7DD08717}"/>
              </a:ext>
            </a:extLst>
          </p:cNvPr>
          <p:cNvSpPr/>
          <p:nvPr/>
        </p:nvSpPr>
        <p:spPr>
          <a:xfrm>
            <a:off x="1463040" y="5433298"/>
            <a:ext cx="6500302" cy="5911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D75A128-575F-4856-807B-19846E429260}"/>
              </a:ext>
            </a:extLst>
          </p:cNvPr>
          <p:cNvSpPr/>
          <p:nvPr/>
        </p:nvSpPr>
        <p:spPr>
          <a:xfrm>
            <a:off x="8696120" y="2673496"/>
            <a:ext cx="906717" cy="1133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D9E6DA-0BD0-4EB2-8F2A-DF24B827FF3F}"/>
              </a:ext>
            </a:extLst>
          </p:cNvPr>
          <p:cNvSpPr/>
          <p:nvPr/>
        </p:nvSpPr>
        <p:spPr>
          <a:xfrm>
            <a:off x="1463040" y="6037350"/>
            <a:ext cx="1074993" cy="1631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F04AA5E-9FB7-4045-9123-FF24F2863AE0}"/>
              </a:ext>
            </a:extLst>
          </p:cNvPr>
          <p:cNvSpPr/>
          <p:nvPr/>
        </p:nvSpPr>
        <p:spPr>
          <a:xfrm>
            <a:off x="8747249" y="5771562"/>
            <a:ext cx="2606551" cy="3651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59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6" grpId="0" animBg="1"/>
      <p:bldP spid="21" grpId="0" animBg="1"/>
      <p:bldP spid="22" grpId="0" animBg="1"/>
      <p:bldP spid="23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148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集中趋势的指标：算术均数、几何均数、中位数、百分位数、众数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离散趋势的指标：极差、四分位数间距、方差、标准差、变异系数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箱式图的绘制</a:t>
            </a:r>
          </a:p>
        </p:txBody>
      </p:sp>
    </p:spTree>
    <p:extLst>
      <p:ext uri="{BB962C8B-B14F-4D97-AF65-F5344CB8AC3E}">
        <p14:creationId xmlns:p14="http://schemas.microsoft.com/office/powerpoint/2010/main" val="2395726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总结已读取的数据集特征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C51A1C-2AC2-4D83-9017-B91D3EC9B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469" y="1934165"/>
            <a:ext cx="5285159" cy="46100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52BEE0-B024-4E40-AD7A-354D0AC6CC01}"/>
              </a:ext>
            </a:extLst>
          </p:cNvPr>
          <p:cNvSpPr txBox="1"/>
          <p:nvPr/>
        </p:nvSpPr>
        <p:spPr>
          <a:xfrm>
            <a:off x="653935" y="4094343"/>
            <a:ext cx="2280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head()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默认展示数据集的前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行观测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B58694-391E-4A89-A99D-DF7A254BAA4C}"/>
              </a:ext>
            </a:extLst>
          </p:cNvPr>
          <p:cNvSpPr/>
          <p:nvPr/>
        </p:nvSpPr>
        <p:spPr>
          <a:xfrm>
            <a:off x="2934644" y="4131321"/>
            <a:ext cx="3848541" cy="8895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F6C3AF-E5D8-42B6-A9D7-52F0AB0A76D6}"/>
              </a:ext>
            </a:extLst>
          </p:cNvPr>
          <p:cNvSpPr txBox="1"/>
          <p:nvPr/>
        </p:nvSpPr>
        <p:spPr>
          <a:xfrm>
            <a:off x="656705" y="5066178"/>
            <a:ext cx="22807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summary()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总结数据集中各列变量内容的特征。如，变量类型、集中趋势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8BE537-7505-4AA0-9641-940825B4386B}"/>
              </a:ext>
            </a:extLst>
          </p:cNvPr>
          <p:cNvSpPr/>
          <p:nvPr/>
        </p:nvSpPr>
        <p:spPr>
          <a:xfrm>
            <a:off x="2937414" y="5103156"/>
            <a:ext cx="3848541" cy="14411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1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13B383-FBA4-46AE-8932-FECCBA39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93" y="2321480"/>
            <a:ext cx="9210256" cy="385892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93F75DC-BC95-42D6-B145-B033029FD5C5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集中趋势：算数均数、几何均数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0ACDD6-8138-4295-A4DB-D3D6D86287E4}"/>
              </a:ext>
            </a:extLst>
          </p:cNvPr>
          <p:cNvSpPr/>
          <p:nvPr/>
        </p:nvSpPr>
        <p:spPr>
          <a:xfrm>
            <a:off x="1837603" y="5079076"/>
            <a:ext cx="3274724" cy="4115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981089-86C4-4749-9FA1-89FD88AF6E54}"/>
              </a:ext>
            </a:extLst>
          </p:cNvPr>
          <p:cNvSpPr/>
          <p:nvPr/>
        </p:nvSpPr>
        <p:spPr>
          <a:xfrm>
            <a:off x="1837603" y="5490669"/>
            <a:ext cx="3274724" cy="527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C0C39B-EF44-4F28-9EA7-71C771EF3889}"/>
              </a:ext>
            </a:extLst>
          </p:cNvPr>
          <p:cNvSpPr/>
          <p:nvPr/>
        </p:nvSpPr>
        <p:spPr>
          <a:xfrm>
            <a:off x="8424054" y="3839350"/>
            <a:ext cx="2415742" cy="491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62D1A8-0AE0-4EA5-B5AF-7D72854D2182}"/>
              </a:ext>
            </a:extLst>
          </p:cNvPr>
          <p:cNvSpPr txBox="1"/>
          <p:nvPr/>
        </p:nvSpPr>
        <p:spPr>
          <a:xfrm>
            <a:off x="4847939" y="1979148"/>
            <a:ext cx="2280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mean()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1E431D-4FD8-41EA-AFC8-554ACA7B4FC9}"/>
              </a:ext>
            </a:extLst>
          </p:cNvPr>
          <p:cNvSpPr txBox="1"/>
          <p:nvPr/>
        </p:nvSpPr>
        <p:spPr>
          <a:xfrm>
            <a:off x="6238576" y="1986654"/>
            <a:ext cx="2280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exp(mean(log()))</a:t>
            </a:r>
          </a:p>
        </p:txBody>
      </p:sp>
    </p:spTree>
    <p:extLst>
      <p:ext uri="{BB962C8B-B14F-4D97-AF65-F5344CB8AC3E}">
        <p14:creationId xmlns:p14="http://schemas.microsoft.com/office/powerpoint/2010/main" val="22858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19F3F7-1C6F-40C9-8314-7FFD2C16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66" y="2105776"/>
            <a:ext cx="7968709" cy="44233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93F75DC-BC95-42D6-B145-B033029FD5C5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集中趋势：中位数、百分位数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E9C6AC-8973-4A8C-93BF-6CB61EF56910}"/>
              </a:ext>
            </a:extLst>
          </p:cNvPr>
          <p:cNvSpPr/>
          <p:nvPr/>
        </p:nvSpPr>
        <p:spPr>
          <a:xfrm>
            <a:off x="2597461" y="4781550"/>
            <a:ext cx="3021943" cy="4917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618763-2321-439E-9A2F-C49BBF7D55E4}"/>
              </a:ext>
            </a:extLst>
          </p:cNvPr>
          <p:cNvSpPr/>
          <p:nvPr/>
        </p:nvSpPr>
        <p:spPr>
          <a:xfrm>
            <a:off x="2597461" y="5273345"/>
            <a:ext cx="3021943" cy="11607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EE546B-BAB4-4167-8898-56524DE67EA3}"/>
              </a:ext>
            </a:extLst>
          </p:cNvPr>
          <p:cNvSpPr txBox="1"/>
          <p:nvPr/>
        </p:nvSpPr>
        <p:spPr>
          <a:xfrm>
            <a:off x="4638128" y="1876649"/>
            <a:ext cx="1105968" cy="307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median()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A4A741-6978-425A-8B96-7A20767E593F}"/>
              </a:ext>
            </a:extLst>
          </p:cNvPr>
          <p:cNvSpPr txBox="1"/>
          <p:nvPr/>
        </p:nvSpPr>
        <p:spPr>
          <a:xfrm>
            <a:off x="6229998" y="1876647"/>
            <a:ext cx="1010387" cy="307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quantile()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C95E4C-BBFE-4D96-BA5C-8BE584EA3762}"/>
              </a:ext>
            </a:extLst>
          </p:cNvPr>
          <p:cNvSpPr/>
          <p:nvPr/>
        </p:nvSpPr>
        <p:spPr>
          <a:xfrm>
            <a:off x="8331857" y="3824084"/>
            <a:ext cx="2092303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7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9B60D5-C6CC-4A7A-99F5-80F25E3B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21" y="1933608"/>
            <a:ext cx="7550929" cy="460746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93F75DC-BC95-42D6-B145-B033029FD5C5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集中趋势：众数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994FBE-4449-41C1-B073-ABD0B2D6C655}"/>
              </a:ext>
            </a:extLst>
          </p:cNvPr>
          <p:cNvSpPr/>
          <p:nvPr/>
        </p:nvSpPr>
        <p:spPr>
          <a:xfrm>
            <a:off x="2640141" y="4443016"/>
            <a:ext cx="4999255" cy="8605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9C96A8-7EE9-42C2-A6B2-7C57DE2CDB64}"/>
              </a:ext>
            </a:extLst>
          </p:cNvPr>
          <p:cNvSpPr txBox="1"/>
          <p:nvPr/>
        </p:nvSpPr>
        <p:spPr>
          <a:xfrm>
            <a:off x="5524105" y="1496252"/>
            <a:ext cx="5137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没有直接用于计算众数的函数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7DD8A9-32D5-4A08-9F72-6CCE3C5176E8}"/>
              </a:ext>
            </a:extLst>
          </p:cNvPr>
          <p:cNvSpPr/>
          <p:nvPr/>
        </p:nvSpPr>
        <p:spPr>
          <a:xfrm>
            <a:off x="2640141" y="5315444"/>
            <a:ext cx="4999255" cy="5367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644C06-6D09-4E9F-925B-2A3B756B57FA}"/>
              </a:ext>
            </a:extLst>
          </p:cNvPr>
          <p:cNvSpPr/>
          <p:nvPr/>
        </p:nvSpPr>
        <p:spPr>
          <a:xfrm>
            <a:off x="2640141" y="5858541"/>
            <a:ext cx="4999255" cy="5367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9CBC1D-6B7D-4663-9FEC-2F50DC2D6206}"/>
              </a:ext>
            </a:extLst>
          </p:cNvPr>
          <p:cNvSpPr txBox="1"/>
          <p:nvPr/>
        </p:nvSpPr>
        <p:spPr>
          <a:xfrm>
            <a:off x="199131" y="4362154"/>
            <a:ext cx="2409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table ()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统计各因子水平及其出现的频数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233B0A-A43E-42F0-BE64-EA77E53F166E}"/>
              </a:ext>
            </a:extLst>
          </p:cNvPr>
          <p:cNvSpPr txBox="1"/>
          <p:nvPr/>
        </p:nvSpPr>
        <p:spPr>
          <a:xfrm>
            <a:off x="245991" y="5264479"/>
            <a:ext cx="2409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which.max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()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确定因子出现次数最大值及其位置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2385F4-D8AA-4B27-93F9-290BD84BEF83}"/>
              </a:ext>
            </a:extLst>
          </p:cNvPr>
          <p:cNvSpPr txBox="1"/>
          <p:nvPr/>
        </p:nvSpPr>
        <p:spPr>
          <a:xfrm>
            <a:off x="254181" y="5865361"/>
            <a:ext cx="2409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通过位置索引出众数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24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F1A115-349D-4D12-93BA-FDCCD2F0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834" y="1850073"/>
            <a:ext cx="5857156" cy="471503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93F75DC-BC95-42D6-B145-B033029FD5C5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离散趋势：极差、四分位数间距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BD1FCD-F9E2-4BCA-B10C-1C611C325356}"/>
              </a:ext>
            </a:extLst>
          </p:cNvPr>
          <p:cNvSpPr/>
          <p:nvPr/>
        </p:nvSpPr>
        <p:spPr>
          <a:xfrm>
            <a:off x="2959331" y="4450173"/>
            <a:ext cx="2826327" cy="4756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00ABAC-B6F7-40F2-A83C-849509B391F3}"/>
              </a:ext>
            </a:extLst>
          </p:cNvPr>
          <p:cNvSpPr txBox="1"/>
          <p:nvPr/>
        </p:nvSpPr>
        <p:spPr>
          <a:xfrm>
            <a:off x="265633" y="4450173"/>
            <a:ext cx="2409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极差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max() – min()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E3D43E-E3BC-423B-800B-FE1230E35440}"/>
              </a:ext>
            </a:extLst>
          </p:cNvPr>
          <p:cNvSpPr/>
          <p:nvPr/>
        </p:nvSpPr>
        <p:spPr>
          <a:xfrm>
            <a:off x="2959331" y="4931324"/>
            <a:ext cx="2826327" cy="1561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F8E6E2-B80F-4902-B991-4C203C13BEA4}"/>
              </a:ext>
            </a:extLst>
          </p:cNvPr>
          <p:cNvSpPr txBox="1"/>
          <p:nvPr/>
        </p:nvSpPr>
        <p:spPr>
          <a:xfrm>
            <a:off x="265633" y="4931324"/>
            <a:ext cx="2409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四分位数间距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quantile() </a:t>
            </a:r>
          </a:p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Q75 – Q25</a:t>
            </a:r>
          </a:p>
        </p:txBody>
      </p:sp>
    </p:spTree>
    <p:extLst>
      <p:ext uri="{BB962C8B-B14F-4D97-AF65-F5344CB8AC3E}">
        <p14:creationId xmlns:p14="http://schemas.microsoft.com/office/powerpoint/2010/main" val="38117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7C2162-4C25-468C-AF7E-E074A7D2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963" y="1859362"/>
            <a:ext cx="6937484" cy="477035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8D060E0-81F2-46B9-99E9-C21FD2321B76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离散趋势：方差、标准差、变异系数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A89414-C7AD-48B1-81C2-0B4BA8604DCD}"/>
              </a:ext>
            </a:extLst>
          </p:cNvPr>
          <p:cNvSpPr/>
          <p:nvPr/>
        </p:nvSpPr>
        <p:spPr>
          <a:xfrm>
            <a:off x="2635135" y="4965633"/>
            <a:ext cx="3898669" cy="3931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4AD03B-8D48-4171-B504-7D30D724EED7}"/>
              </a:ext>
            </a:extLst>
          </p:cNvPr>
          <p:cNvSpPr txBox="1"/>
          <p:nvPr/>
        </p:nvSpPr>
        <p:spPr>
          <a:xfrm>
            <a:off x="586835" y="4965633"/>
            <a:ext cx="2409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var()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861557-5119-4663-960D-14D75646CA09}"/>
              </a:ext>
            </a:extLst>
          </p:cNvPr>
          <p:cNvSpPr/>
          <p:nvPr/>
        </p:nvSpPr>
        <p:spPr>
          <a:xfrm>
            <a:off x="2635135" y="5378813"/>
            <a:ext cx="3898669" cy="3931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3CE096-A28F-402C-ACB5-D1F90657C8C3}"/>
              </a:ext>
            </a:extLst>
          </p:cNvPr>
          <p:cNvSpPr txBox="1"/>
          <p:nvPr/>
        </p:nvSpPr>
        <p:spPr>
          <a:xfrm>
            <a:off x="586835" y="5378813"/>
            <a:ext cx="2409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标准差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016ABE2-18F4-4C33-B03D-493E8CDD9C1E}"/>
              </a:ext>
            </a:extLst>
          </p:cNvPr>
          <p:cNvSpPr/>
          <p:nvPr/>
        </p:nvSpPr>
        <p:spPr>
          <a:xfrm>
            <a:off x="2635135" y="5791993"/>
            <a:ext cx="3898669" cy="7008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FA47E2-C821-4255-992B-3285AC49B36B}"/>
              </a:ext>
            </a:extLst>
          </p:cNvPr>
          <p:cNvSpPr txBox="1"/>
          <p:nvPr/>
        </p:nvSpPr>
        <p:spPr>
          <a:xfrm>
            <a:off x="586834" y="5791993"/>
            <a:ext cx="33235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变异系数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raster::cv()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()/mean()*100</a:t>
            </a:r>
          </a:p>
        </p:txBody>
      </p:sp>
    </p:spTree>
    <p:extLst>
      <p:ext uri="{BB962C8B-B14F-4D97-AF65-F5344CB8AC3E}">
        <p14:creationId xmlns:p14="http://schemas.microsoft.com/office/powerpoint/2010/main" val="222654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A46137-1447-46EB-91EE-7E43EC19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898" y="1991834"/>
            <a:ext cx="5098257" cy="486616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8D060E0-81F2-46B9-99E9-C21FD2321B76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箱式图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C0BA39-AE0C-4D0F-AD1E-113AF419B330}"/>
              </a:ext>
            </a:extLst>
          </p:cNvPr>
          <p:cNvSpPr txBox="1"/>
          <p:nvPr/>
        </p:nvSpPr>
        <p:spPr>
          <a:xfrm>
            <a:off x="6671828" y="5735110"/>
            <a:ext cx="1050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最小值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0C100D-D0A2-4186-B242-032FA48961A0}"/>
              </a:ext>
            </a:extLst>
          </p:cNvPr>
          <p:cNvSpPr txBox="1"/>
          <p:nvPr/>
        </p:nvSpPr>
        <p:spPr>
          <a:xfrm>
            <a:off x="6479381" y="4523054"/>
            <a:ext cx="1050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下分位数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9DF999-E50B-49C8-A896-697D91AD315F}"/>
              </a:ext>
            </a:extLst>
          </p:cNvPr>
          <p:cNvSpPr txBox="1"/>
          <p:nvPr/>
        </p:nvSpPr>
        <p:spPr>
          <a:xfrm>
            <a:off x="6671828" y="3649552"/>
            <a:ext cx="1443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中位数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929A55-7741-4239-8F8A-FE007A4037D5}"/>
              </a:ext>
            </a:extLst>
          </p:cNvPr>
          <p:cNvSpPr txBox="1"/>
          <p:nvPr/>
        </p:nvSpPr>
        <p:spPr>
          <a:xfrm>
            <a:off x="6483334" y="3061064"/>
            <a:ext cx="1050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上分位数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715089-C933-4434-AB08-5DE105CD32EA}"/>
              </a:ext>
            </a:extLst>
          </p:cNvPr>
          <p:cNvSpPr txBox="1"/>
          <p:nvPr/>
        </p:nvSpPr>
        <p:spPr>
          <a:xfrm>
            <a:off x="6671828" y="2564190"/>
            <a:ext cx="1050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最大值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5E5EFA-7B4B-4D26-90ED-60D2D610F6B7}"/>
              </a:ext>
            </a:extLst>
          </p:cNvPr>
          <p:cNvSpPr txBox="1"/>
          <p:nvPr/>
        </p:nvSpPr>
        <p:spPr>
          <a:xfrm>
            <a:off x="2839583" y="1989415"/>
            <a:ext cx="5173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boxplot(</a:t>
            </a:r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data$Age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col=c("gold"), </a:t>
            </a:r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ylab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5560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148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图示法：直方图、曲线法、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P-P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Q-Q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偏度和峰度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非参数检验：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Shapiro-Wilk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检验、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Kolmogorov-Smirnov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310353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常用统计软件简介及应用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845469" y="2060654"/>
            <a:ext cx="8329974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 (Statistical Analysis System)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 (Statistical Product Service Solutions)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 (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Statacorp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Stata)</a:t>
            </a:r>
          </a:p>
          <a:p>
            <a:pPr lvl="1"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3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图示法：频数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频率分布直方图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0A8806E-CD5D-4DDD-AF2A-22786BEA9A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18E1E7A-679A-4357-94F4-4965101E9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C5EB94D-DDBB-4866-BA2F-4034C22A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457" y="1904383"/>
            <a:ext cx="7404503" cy="45154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0729EC4-4AC4-4C8D-B7E1-0DCCBFA5A592}"/>
              </a:ext>
            </a:extLst>
          </p:cNvPr>
          <p:cNvSpPr/>
          <p:nvPr/>
        </p:nvSpPr>
        <p:spPr>
          <a:xfrm>
            <a:off x="2591236" y="4720278"/>
            <a:ext cx="3898669" cy="7385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971BF7-2A5E-4053-AADF-F28DD45498F8}"/>
              </a:ext>
            </a:extLst>
          </p:cNvPr>
          <p:cNvSpPr txBox="1"/>
          <p:nvPr/>
        </p:nvSpPr>
        <p:spPr>
          <a:xfrm>
            <a:off x="789707" y="4965634"/>
            <a:ext cx="1782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绘制直方图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hist()</a:t>
            </a:r>
          </a:p>
        </p:txBody>
      </p:sp>
    </p:spTree>
    <p:extLst>
      <p:ext uri="{BB962C8B-B14F-4D97-AF65-F5344CB8AC3E}">
        <p14:creationId xmlns:p14="http://schemas.microsoft.com/office/powerpoint/2010/main" val="296979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图示法：概率密度曲线比较法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90E7BFA-55E3-4E06-95A1-FFA99E358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2365CFB-4F12-4FCC-BD73-C919EFAA2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27" y="2209360"/>
            <a:ext cx="7806859" cy="304428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731511B-6087-4AA9-A663-D3D731375B42}"/>
              </a:ext>
            </a:extLst>
          </p:cNvPr>
          <p:cNvSpPr/>
          <p:nvPr/>
        </p:nvSpPr>
        <p:spPr>
          <a:xfrm>
            <a:off x="3807229" y="2472306"/>
            <a:ext cx="3699164" cy="2720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DE86C7-C47F-4E4B-9B07-3286C48A500B}"/>
              </a:ext>
            </a:extLst>
          </p:cNvPr>
          <p:cNvSpPr/>
          <p:nvPr/>
        </p:nvSpPr>
        <p:spPr>
          <a:xfrm>
            <a:off x="3807228" y="3734871"/>
            <a:ext cx="4281055" cy="2720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1CF155-49B6-4012-B59D-77E8664C83DF}"/>
              </a:ext>
            </a:extLst>
          </p:cNvPr>
          <p:cNvSpPr/>
          <p:nvPr/>
        </p:nvSpPr>
        <p:spPr>
          <a:xfrm>
            <a:off x="3807228" y="4231202"/>
            <a:ext cx="5020888" cy="2720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210081-8814-47DD-B640-773E766BD637}"/>
              </a:ext>
            </a:extLst>
          </p:cNvPr>
          <p:cNvSpPr txBox="1"/>
          <p:nvPr/>
        </p:nvSpPr>
        <p:spPr>
          <a:xfrm>
            <a:off x="838200" y="3731501"/>
            <a:ext cx="16509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绘制概率密度曲线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density()</a:t>
            </a:r>
          </a:p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lines()</a:t>
            </a:r>
          </a:p>
        </p:txBody>
      </p:sp>
    </p:spTree>
    <p:extLst>
      <p:ext uri="{BB962C8B-B14F-4D97-AF65-F5344CB8AC3E}">
        <p14:creationId xmlns:p14="http://schemas.microsoft.com/office/powerpoint/2010/main" val="37381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4B58BAF5-6B94-4094-84E9-FC34C8BB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54" y="2027073"/>
            <a:ext cx="4655960" cy="444400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图示法：概率密度曲线比较法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90E7BFA-55E3-4E06-95A1-FFA99E358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14C628-694C-4ADD-BCE3-971CEDB794CA}"/>
              </a:ext>
            </a:extLst>
          </p:cNvPr>
          <p:cNvSpPr txBox="1"/>
          <p:nvPr/>
        </p:nvSpPr>
        <p:spPr>
          <a:xfrm>
            <a:off x="5955611" y="3295538"/>
            <a:ext cx="2309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估计的概率密度曲线</a:t>
            </a:r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34EE1FBD-F604-405D-B0AA-683C05F3D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0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图示法：概率密度曲线比较法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90E7BFA-55E3-4E06-95A1-FFA99E358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7FB6AA-23AA-4B7C-AA2E-2349F0BA8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295" y="1991834"/>
            <a:ext cx="4693360" cy="447970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414C628-694C-4ADD-BCE3-971CEDB794CA}"/>
              </a:ext>
            </a:extLst>
          </p:cNvPr>
          <p:cNvSpPr txBox="1"/>
          <p:nvPr/>
        </p:nvSpPr>
        <p:spPr>
          <a:xfrm>
            <a:off x="5914973" y="3295538"/>
            <a:ext cx="2309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估计的概率密度曲线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2923F1-219A-45E5-A3E2-19B90829B9F9}"/>
              </a:ext>
            </a:extLst>
          </p:cNvPr>
          <p:cNvSpPr txBox="1"/>
          <p:nvPr/>
        </p:nvSpPr>
        <p:spPr>
          <a:xfrm>
            <a:off x="3247815" y="3784240"/>
            <a:ext cx="2309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正态概率密度曲线</a:t>
            </a:r>
          </a:p>
        </p:txBody>
      </p:sp>
    </p:spTree>
    <p:extLst>
      <p:ext uri="{BB962C8B-B14F-4D97-AF65-F5344CB8AC3E}">
        <p14:creationId xmlns:p14="http://schemas.microsoft.com/office/powerpoint/2010/main" val="16278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C43F7B4-A8D0-4C07-BAD5-7BBFBA524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661" y="2773050"/>
            <a:ext cx="3209539" cy="365063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P-P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48138869-2648-4E27-A18D-284A59AA6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2A59A7D1-CADA-4DE6-ADE6-E7A2982C29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E629A62-6D6A-4D7D-A764-DE43B79E3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661" y="1853672"/>
            <a:ext cx="7142625" cy="10469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348854-25AD-4A51-8250-DD675F2ED040}"/>
              </a:ext>
            </a:extLst>
          </p:cNvPr>
          <p:cNvSpPr txBox="1"/>
          <p:nvPr/>
        </p:nvSpPr>
        <p:spPr>
          <a:xfrm>
            <a:off x="1271847" y="1853672"/>
            <a:ext cx="12443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P-P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plot()</a:t>
            </a:r>
          </a:p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画对角直线：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lines()</a:t>
            </a:r>
          </a:p>
        </p:txBody>
      </p:sp>
    </p:spTree>
    <p:extLst>
      <p:ext uri="{BB962C8B-B14F-4D97-AF65-F5344CB8AC3E}">
        <p14:creationId xmlns:p14="http://schemas.microsoft.com/office/powerpoint/2010/main" val="181720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D303A1-D56B-4006-9792-4DFE95C9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978" y="2578895"/>
            <a:ext cx="4106141" cy="39192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Q-Q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4C42FFC-B3C4-4BA9-868A-4F211C11C6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6C6D67D-D00D-45BF-89B4-F8CCEF3F9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978" y="1916115"/>
            <a:ext cx="6385427" cy="73850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24FE8AC-DFF4-4DC7-BB99-A9A76C0AD248}"/>
              </a:ext>
            </a:extLst>
          </p:cNvPr>
          <p:cNvSpPr txBox="1"/>
          <p:nvPr/>
        </p:nvSpPr>
        <p:spPr>
          <a:xfrm>
            <a:off x="1255167" y="1808311"/>
            <a:ext cx="12443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Q-Q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qqnorm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画对角直线：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qqline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72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1BBDE73-2F3D-4215-A0FD-C21ED636D4C4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偏度和峰度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BC07A9-702F-4AF6-ADA2-328409A69FBB}"/>
              </a:ext>
            </a:extLst>
          </p:cNvPr>
          <p:cNvSpPr txBox="1"/>
          <p:nvPr/>
        </p:nvSpPr>
        <p:spPr>
          <a:xfrm>
            <a:off x="2513410" y="2035676"/>
            <a:ext cx="8625646" cy="139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偏度（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b="1" i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kewness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是统计数据分布非对称程度的数字特征，是样本的三阶标准化矩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0" i="0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峰度（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Kurtosis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概率密度分布曲线在平均值处峰值高低的特征数，是随机变量的四阶中心矩与方差平方的比值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72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1BBDE73-2F3D-4215-A0FD-C21ED636D4C4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偏度和峰度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6713F0-F44E-43DD-85C3-E0462BC9A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409" y="4850130"/>
            <a:ext cx="4811024" cy="10426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A8E3648-37F4-470D-8E4A-ECDCBC6654DB}"/>
              </a:ext>
            </a:extLst>
          </p:cNvPr>
          <p:cNvSpPr txBox="1"/>
          <p:nvPr/>
        </p:nvSpPr>
        <p:spPr>
          <a:xfrm>
            <a:off x="2562879" y="6037463"/>
            <a:ext cx="6469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正态分布：偏度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，峰度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=3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77D8C6-A78A-4186-816E-33E9912D4F4A}"/>
              </a:ext>
            </a:extLst>
          </p:cNvPr>
          <p:cNvSpPr/>
          <p:nvPr/>
        </p:nvSpPr>
        <p:spPr>
          <a:xfrm>
            <a:off x="2629155" y="5092943"/>
            <a:ext cx="2157997" cy="2553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AB4AE20-50C5-476B-8F09-6222634F0B83}"/>
              </a:ext>
            </a:extLst>
          </p:cNvPr>
          <p:cNvSpPr/>
          <p:nvPr/>
        </p:nvSpPr>
        <p:spPr>
          <a:xfrm>
            <a:off x="2629156" y="5612954"/>
            <a:ext cx="2157997" cy="2553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B3CFE5-7230-417C-9EA4-DB59E6B43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155" y="3511730"/>
            <a:ext cx="5733449" cy="13095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FCEFC38-6E94-4E75-BF61-FD69A5E0BF90}"/>
              </a:ext>
            </a:extLst>
          </p:cNvPr>
          <p:cNvSpPr txBox="1"/>
          <p:nvPr/>
        </p:nvSpPr>
        <p:spPr>
          <a:xfrm>
            <a:off x="2513410" y="2035676"/>
            <a:ext cx="8625646" cy="139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偏度（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b="1" i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kewness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是统计数据分布非对称程度的数字特征，是样本的三阶标准化矩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0" i="0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峰度（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Kurtosis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概率密度分布曲线在平均值处峰值高低的特征数，是随机变量的四阶中心矩与方差平方的比值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E5BDC0-8D3C-415C-BF0B-9D910641D08A}"/>
              </a:ext>
            </a:extLst>
          </p:cNvPr>
          <p:cNvSpPr txBox="1"/>
          <p:nvPr/>
        </p:nvSpPr>
        <p:spPr>
          <a:xfrm>
            <a:off x="4918921" y="2054261"/>
            <a:ext cx="1257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skewness()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4E3686-51F4-43BB-80AB-890FC1E6B2CD}"/>
              </a:ext>
            </a:extLst>
          </p:cNvPr>
          <p:cNvSpPr txBox="1"/>
          <p:nvPr/>
        </p:nvSpPr>
        <p:spPr>
          <a:xfrm>
            <a:off x="4918921" y="2812473"/>
            <a:ext cx="1257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kurtosis()</a:t>
            </a:r>
          </a:p>
        </p:txBody>
      </p:sp>
    </p:spTree>
    <p:extLst>
      <p:ext uri="{BB962C8B-B14F-4D97-AF65-F5344CB8AC3E}">
        <p14:creationId xmlns:p14="http://schemas.microsoft.com/office/powerpoint/2010/main" val="24323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6" grpId="0" animBg="1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1BBDE73-2F3D-4215-A0FD-C21ED636D4C4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非参数检验：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Shapiro-Wilk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小样本，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3~5000)</a:t>
            </a:r>
            <a:endParaRPr lang="zh-CN" altLang="en-US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7B68B2-7858-44B6-B6B9-333ECCEA2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275" y="3231252"/>
            <a:ext cx="4962525" cy="17274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50994DF-C4FB-4D2C-94D5-2C1DB9F812A2}"/>
              </a:ext>
            </a:extLst>
          </p:cNvPr>
          <p:cNvSpPr txBox="1"/>
          <p:nvPr/>
        </p:nvSpPr>
        <p:spPr>
          <a:xfrm>
            <a:off x="2513410" y="5201926"/>
            <a:ext cx="8102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这个统计检验的假设是样本来自于一个服从正态分布的总体。</a:t>
            </a:r>
            <a:endParaRPr lang="en-US" altLang="zh-CN" b="0" i="0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i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&lt;0.05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，则拒绝零假设，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即认为该样本来自于不服从正态分布的总体。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926C4C-E676-47BF-BB4E-D87823429856}"/>
              </a:ext>
            </a:extLst>
          </p:cNvPr>
          <p:cNvSpPr/>
          <p:nvPr/>
        </p:nvSpPr>
        <p:spPr>
          <a:xfrm>
            <a:off x="4201574" y="4636294"/>
            <a:ext cx="2516365" cy="2644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87CB1EE-02E1-4F73-9677-62DDE45B2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275" y="2235095"/>
            <a:ext cx="6097189" cy="61227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01BA5C-3C40-4262-8BB2-B62EE6A367EC}"/>
              </a:ext>
            </a:extLst>
          </p:cNvPr>
          <p:cNvSpPr txBox="1"/>
          <p:nvPr/>
        </p:nvSpPr>
        <p:spPr>
          <a:xfrm>
            <a:off x="5567603" y="1827160"/>
            <a:ext cx="1561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Shapiro.test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1036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1BBDE73-2F3D-4215-A0FD-C21ED636D4C4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非参数检验：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Kolmogorov-Smirnov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大样本，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&gt;5000)</a:t>
            </a:r>
            <a:endParaRPr lang="zh-CN" altLang="en-US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BD7F9B-4878-4482-BC27-C427A483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390" y="2925150"/>
            <a:ext cx="7226051" cy="20853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D6EC9DF-E4FC-4CFA-82D7-5938E1FCAA65}"/>
              </a:ext>
            </a:extLst>
          </p:cNvPr>
          <p:cNvSpPr txBox="1"/>
          <p:nvPr/>
        </p:nvSpPr>
        <p:spPr>
          <a:xfrm>
            <a:off x="2568624" y="5201926"/>
            <a:ext cx="8924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出现警告的原因是因为原始数据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列中有重复值。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KS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检验是采用秩统计量，计算数据分布函数与假设总体分布函数之间的差异，在排序过程中若有重复值的话就会显示警告。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9E8207E-9BBC-4A06-ACCB-FB33011BD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624" y="2072790"/>
            <a:ext cx="6741630" cy="7642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00B336-48E9-46AE-AE96-CECB44D84D4A}"/>
              </a:ext>
            </a:extLst>
          </p:cNvPr>
          <p:cNvSpPr txBox="1"/>
          <p:nvPr/>
        </p:nvSpPr>
        <p:spPr>
          <a:xfrm>
            <a:off x="5908425" y="1740340"/>
            <a:ext cx="1561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ks.test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956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是什么？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BA6278AC-4B3D-47C6-90BB-7009DDDE7255}"/>
              </a:ext>
            </a:extLst>
          </p:cNvPr>
          <p:cNvSpPr txBox="1">
            <a:spLocks noChangeArrowheads="1"/>
          </p:cNvSpPr>
          <p:nvPr/>
        </p:nvSpPr>
        <p:spPr>
          <a:xfrm>
            <a:off x="998220" y="17892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一套完整的数据处理、计算和制图软件系统 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30FA1C6-6941-440B-91E1-EA6C3212B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528" y="3038318"/>
            <a:ext cx="1977388" cy="19773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6361DC3-FF5F-45A6-86D4-1CD40137F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840" y="3217400"/>
            <a:ext cx="1729726" cy="172972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572D4F-1186-4E8C-80CC-1E5EF484C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2350" y="3330924"/>
            <a:ext cx="1633004" cy="155524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454A1F4-88D4-4D79-953C-96EF04975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690" y="3387636"/>
            <a:ext cx="1414710" cy="141471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19F32D2-1232-4DAC-9352-EAC0EC50D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034" y="3380800"/>
            <a:ext cx="1691640" cy="142154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6703AEC-AE28-4BC4-9153-AA24E75C0BFF}"/>
              </a:ext>
            </a:extLst>
          </p:cNvPr>
          <p:cNvSpPr txBox="1"/>
          <p:nvPr/>
        </p:nvSpPr>
        <p:spPr>
          <a:xfrm>
            <a:off x="1470660" y="5072356"/>
            <a:ext cx="12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原始数据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637F345-0045-49C7-84ED-3E3E2E0CAC20}"/>
              </a:ext>
            </a:extLst>
          </p:cNvPr>
          <p:cNvSpPr txBox="1"/>
          <p:nvPr/>
        </p:nvSpPr>
        <p:spPr>
          <a:xfrm>
            <a:off x="3600454" y="5072356"/>
            <a:ext cx="12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E19FF7-41FF-4109-92D9-EB9368612ECE}"/>
              </a:ext>
            </a:extLst>
          </p:cNvPr>
          <p:cNvSpPr txBox="1"/>
          <p:nvPr/>
        </p:nvSpPr>
        <p:spPr>
          <a:xfrm>
            <a:off x="5527831" y="5078979"/>
            <a:ext cx="12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06EB378-1049-4AF2-8B75-24302739096D}"/>
              </a:ext>
            </a:extLst>
          </p:cNvPr>
          <p:cNvSpPr txBox="1"/>
          <p:nvPr/>
        </p:nvSpPr>
        <p:spPr>
          <a:xfrm>
            <a:off x="7589045" y="5078979"/>
            <a:ext cx="12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4E8F890-A3EC-4683-83FD-31127AB39E4F}"/>
              </a:ext>
            </a:extLst>
          </p:cNvPr>
          <p:cNvSpPr txBox="1"/>
          <p:nvPr/>
        </p:nvSpPr>
        <p:spPr>
          <a:xfrm>
            <a:off x="9481159" y="5072356"/>
            <a:ext cx="12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结果保存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875394E5-00FF-41E9-8B2B-509F705685E6}"/>
              </a:ext>
            </a:extLst>
          </p:cNvPr>
          <p:cNvSpPr/>
          <p:nvPr/>
        </p:nvSpPr>
        <p:spPr>
          <a:xfrm>
            <a:off x="4951072" y="5149494"/>
            <a:ext cx="406470" cy="259080"/>
          </a:xfrm>
          <a:prstGeom prst="rightArrow">
            <a:avLst/>
          </a:prstGeom>
          <a:solidFill>
            <a:srgbClr val="0000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2C3E3D39-C891-4731-BDE6-9C16EAE31BAC}"/>
              </a:ext>
            </a:extLst>
          </p:cNvPr>
          <p:cNvSpPr/>
          <p:nvPr/>
        </p:nvSpPr>
        <p:spPr>
          <a:xfrm>
            <a:off x="2875348" y="5149494"/>
            <a:ext cx="406470" cy="259080"/>
          </a:xfrm>
          <a:prstGeom prst="rightArrow">
            <a:avLst/>
          </a:prstGeom>
          <a:solidFill>
            <a:srgbClr val="0000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8841969E-08DA-4D8B-9351-93A868D8C8DC}"/>
              </a:ext>
            </a:extLst>
          </p:cNvPr>
          <p:cNvSpPr/>
          <p:nvPr/>
        </p:nvSpPr>
        <p:spPr>
          <a:xfrm>
            <a:off x="6977173" y="5142871"/>
            <a:ext cx="406470" cy="259080"/>
          </a:xfrm>
          <a:prstGeom prst="rightArrow">
            <a:avLst/>
          </a:prstGeom>
          <a:solidFill>
            <a:srgbClr val="0000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6F4C951D-4CF4-439A-86CE-AFB752690FF3}"/>
              </a:ext>
            </a:extLst>
          </p:cNvPr>
          <p:cNvSpPr/>
          <p:nvPr/>
        </p:nvSpPr>
        <p:spPr>
          <a:xfrm>
            <a:off x="9009833" y="5149494"/>
            <a:ext cx="406470" cy="259080"/>
          </a:xfrm>
          <a:prstGeom prst="rightArrow">
            <a:avLst/>
          </a:prstGeom>
          <a:solidFill>
            <a:srgbClr val="0000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5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1BBDE73-2F3D-4215-A0FD-C21ED636D4C4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非参数检验：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Kolmogorov-Smirnov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大样本，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&gt;5000)</a:t>
            </a:r>
            <a:endParaRPr lang="zh-CN" altLang="en-US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2E1487-A7D4-40B5-95A6-0475C32A2B00}"/>
              </a:ext>
            </a:extLst>
          </p:cNvPr>
          <p:cNvSpPr txBox="1"/>
          <p:nvPr/>
        </p:nvSpPr>
        <p:spPr>
          <a:xfrm>
            <a:off x="2481471" y="1916798"/>
            <a:ext cx="8924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要排除此警告，可通过给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列数据加一个均匀分布的随机扰动：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82ECB6-7268-42B9-B7FD-E1514044F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80" y="2354154"/>
            <a:ext cx="4867450" cy="39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9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508ABDE-04F7-4B10-BB18-F0FDD4FEC19E}"/>
              </a:ext>
            </a:extLst>
          </p:cNvPr>
          <p:cNvSpPr txBox="1">
            <a:spLocks/>
          </p:cNvSpPr>
          <p:nvPr/>
        </p:nvSpPr>
        <p:spPr>
          <a:xfrm>
            <a:off x="2586896" y="1460361"/>
            <a:ext cx="8329974" cy="480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以写出为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格式的数据文件为例：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38035" y="365124"/>
            <a:ext cx="8987051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数据的写出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1290389-CB86-4D6A-9B95-4BA13DC3191A}"/>
              </a:ext>
            </a:extLst>
          </p:cNvPr>
          <p:cNvSpPr txBox="1"/>
          <p:nvPr/>
        </p:nvSpPr>
        <p:spPr>
          <a:xfrm>
            <a:off x="2680456" y="3580806"/>
            <a:ext cx="94887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&lt;- write.csv(</a:t>
            </a: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F: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Huwh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PHD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Other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助教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卫生统计课_本科_2022秋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实习1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/data.csv”</a:t>
            </a: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F7FD3B-B830-4EBB-9FEC-719B259D2D4E}"/>
              </a:ext>
            </a:extLst>
          </p:cNvPr>
          <p:cNvSpPr txBox="1"/>
          <p:nvPr/>
        </p:nvSpPr>
        <p:spPr>
          <a:xfrm>
            <a:off x="2586894" y="2289815"/>
            <a:ext cx="8987051" cy="1263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&lt;- write.csv(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文件路径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文件名称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.csv”)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74C89-D012-4D1F-A77A-63FE664F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314" y="4548439"/>
            <a:ext cx="5524004" cy="17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12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推荐的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学习途径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424545" y="1975282"/>
            <a:ext cx="9645535" cy="3735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https://www.r-project.org/</a:t>
            </a:r>
            <a:endParaRPr lang="en-US" altLang="zh-CN" sz="2400" b="1" i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https://www.r4epi.com/</a:t>
            </a:r>
            <a:endParaRPr lang="en-US" altLang="zh-CN" sz="2400" b="1" i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https://www.google.com/</a:t>
            </a:r>
            <a:endParaRPr lang="en-US" altLang="zh-CN" sz="2400" b="1" i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https://stackoverflow.com/</a:t>
            </a:r>
            <a:endParaRPr lang="en-US" altLang="zh-CN" sz="2400" b="1" i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https://www.pdfdrive.com/r-in-action-second-edition-d40982958.html</a:t>
            </a:r>
            <a:endParaRPr lang="en-US" altLang="zh-CN" sz="2400" b="1" i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b="1" i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0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种统计软件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845469" y="2060654"/>
            <a:ext cx="8329974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 (Statistical Analysis System)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 (Statistical Product Service Solutions)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 (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Statacorp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Stata)</a:t>
            </a:r>
          </a:p>
          <a:p>
            <a:pPr lvl="1"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995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是什么？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B60005-4934-4430-B04F-E0F80FE5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831"/>
            <a:ext cx="2228850" cy="120015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7479F52-5FBC-454C-8194-CFD1928BCAF9}"/>
              </a:ext>
            </a:extLst>
          </p:cNvPr>
          <p:cNvSpPr txBox="1">
            <a:spLocks noChangeArrowheads="1"/>
          </p:cNvSpPr>
          <p:nvPr/>
        </p:nvSpPr>
        <p:spPr>
          <a:xfrm>
            <a:off x="998220" y="17892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一个模块化、集成化的大型应用软件系统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系统基本上可以分为四大部分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功能包括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219FE08-9F96-4E2E-87FF-CAA71AC18DB2}"/>
              </a:ext>
            </a:extLst>
          </p:cNvPr>
          <p:cNvGrpSpPr/>
          <p:nvPr/>
        </p:nvGrpSpPr>
        <p:grpSpPr>
          <a:xfrm>
            <a:off x="1390440" y="3828385"/>
            <a:ext cx="9486423" cy="1200237"/>
            <a:chOff x="1390440" y="3828385"/>
            <a:chExt cx="9486423" cy="120023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7CDAB95-2354-4D66-96D4-D6CEA54751DF}"/>
                </a:ext>
              </a:extLst>
            </p:cNvPr>
            <p:cNvSpPr txBox="1"/>
            <p:nvPr/>
          </p:nvSpPr>
          <p:spPr>
            <a:xfrm>
              <a:off x="1390440" y="3828385"/>
              <a:ext cx="6096000" cy="10895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Wingdings" panose="05000000000000000000" pitchFamily="2" charset="2"/>
                <a:buChar char="p"/>
                <a:defRPr sz="2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sz="1800" dirty="0"/>
                <a:t>SAS</a:t>
              </a:r>
              <a:r>
                <a:rPr lang="zh-CN" altLang="en-US" sz="1800" dirty="0"/>
                <a:t>数据库部分</a:t>
              </a:r>
              <a:endParaRPr lang="en-US" altLang="zh-CN" sz="1800" dirty="0"/>
            </a:p>
            <a:p>
              <a:r>
                <a:rPr lang="en-US" altLang="zh-CN" sz="1800" dirty="0"/>
                <a:t>SAS</a:t>
              </a:r>
              <a:r>
                <a:rPr lang="zh-CN" altLang="en-US" sz="1800" dirty="0"/>
                <a:t>分析核心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EDF655E-B01C-402F-87CB-15DFDDAB7570}"/>
                </a:ext>
              </a:extLst>
            </p:cNvPr>
            <p:cNvSpPr txBox="1"/>
            <p:nvPr/>
          </p:nvSpPr>
          <p:spPr>
            <a:xfrm>
              <a:off x="4518316" y="3828385"/>
              <a:ext cx="6358547" cy="12002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Wingdings" panose="05000000000000000000" pitchFamily="2" charset="2"/>
                <a:buChar char="p"/>
                <a:defRPr sz="2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sz="1800" dirty="0"/>
                <a:t>SAS</a:t>
              </a:r>
              <a:r>
                <a:rPr lang="zh-CN" altLang="en-US" sz="1800" dirty="0"/>
                <a:t>开发呈现工具</a:t>
              </a:r>
              <a:endParaRPr lang="en-US" altLang="zh-CN" sz="1800" dirty="0"/>
            </a:p>
            <a:p>
              <a:r>
                <a:rPr lang="en-US" altLang="zh-CN" sz="1800" dirty="0"/>
                <a:t>SAS</a:t>
              </a:r>
              <a:r>
                <a:rPr lang="zh-CN" altLang="en-US" sz="1800" dirty="0"/>
                <a:t>对分布处理模式的支持及其数据仓库设计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72C5A41-E268-478E-8B59-94A5EF79DDEF}"/>
              </a:ext>
            </a:extLst>
          </p:cNvPr>
          <p:cNvGrpSpPr/>
          <p:nvPr/>
        </p:nvGrpSpPr>
        <p:grpSpPr>
          <a:xfrm>
            <a:off x="1390440" y="2380700"/>
            <a:ext cx="11056742" cy="1341694"/>
            <a:chOff x="1390440" y="2401964"/>
            <a:chExt cx="11056742" cy="1341694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D1F585C7-0890-4E59-9C4F-339CC4F550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90440" y="2401964"/>
              <a:ext cx="3408388" cy="10895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SAS/STAT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：统计分析模块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SAS/GRAPH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：绘图模块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B0A2F44A-126B-4A55-A9F4-A315CB0504A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18316" y="2408250"/>
              <a:ext cx="6612426" cy="10232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SAS/OR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：运筹学模块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SAS/ETS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：经济计量学和时间序列分析模块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B83D4A0D-BB3B-440B-9E30-0A6D38885DA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400539" y="2401964"/>
              <a:ext cx="5046643" cy="13416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82F82D2-14EE-461C-B709-72DB0027818A}"/>
              </a:ext>
            </a:extLst>
          </p:cNvPr>
          <p:cNvGrpSpPr/>
          <p:nvPr/>
        </p:nvGrpSpPr>
        <p:grpSpPr>
          <a:xfrm>
            <a:off x="1408332" y="5258332"/>
            <a:ext cx="9138778" cy="1183674"/>
            <a:chOff x="1408332" y="5258332"/>
            <a:chExt cx="9138778" cy="1183674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FD4276B7-297B-429E-9D7C-784A09CAE3C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8332" y="5287908"/>
              <a:ext cx="3390496" cy="11540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Wingdings" panose="05000000000000000000" pitchFamily="2" charset="2"/>
                <a:buChar char="p"/>
                <a:defRPr sz="2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sz="1800" dirty="0"/>
                <a:t>数据访问、储存及管理</a:t>
              </a:r>
              <a:endParaRPr lang="en-US" altLang="zh-CN" sz="1800" dirty="0"/>
            </a:p>
            <a:p>
              <a:r>
                <a:rPr lang="zh-CN" altLang="en-US" sz="1800" dirty="0"/>
                <a:t>应用开发</a:t>
              </a:r>
              <a:endParaRPr lang="en-US" altLang="zh-CN" sz="1800" dirty="0"/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94FAB7EB-785C-45D0-B12A-C8899FFD3E2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57458" y="5300214"/>
              <a:ext cx="2928982" cy="9700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Wingdings" panose="05000000000000000000" pitchFamily="2" charset="2"/>
                <a:buChar char="p"/>
                <a:defRPr sz="2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sz="1800" dirty="0"/>
                <a:t>数据分析</a:t>
              </a:r>
              <a:endParaRPr lang="en-US" altLang="zh-CN" sz="1800" dirty="0"/>
            </a:p>
            <a:p>
              <a:r>
                <a:rPr lang="zh-CN" altLang="en-US" sz="1800" dirty="0"/>
                <a:t>运筹学方法</a:t>
              </a:r>
              <a:endParaRPr lang="en-US" altLang="zh-CN" sz="1800" dirty="0"/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ECAAB0CE-DAB8-449B-BE5B-D10C6824FC2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486440" y="5258332"/>
              <a:ext cx="3060670" cy="10871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Wingdings" panose="05000000000000000000" pitchFamily="2" charset="2"/>
                <a:buChar char="p"/>
                <a:defRPr sz="2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sz="1800" dirty="0"/>
                <a:t>图形处理</a:t>
              </a:r>
              <a:endParaRPr lang="en-US" altLang="zh-CN" sz="1800" dirty="0"/>
            </a:p>
            <a:p>
              <a:r>
                <a:rPr lang="zh-CN" altLang="en-US" sz="1800" dirty="0"/>
                <a:t>计量经济学与预测等</a:t>
              </a:r>
              <a:endParaRPr lang="en-US" altLang="zh-CN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68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发展史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B60005-4934-4430-B04F-E0F80FE5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831"/>
            <a:ext cx="2228850" cy="120015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C8EEA04-2B88-48BA-AA7C-B4285A95CD56}"/>
              </a:ext>
            </a:extLst>
          </p:cNvPr>
          <p:cNvGrpSpPr/>
          <p:nvPr/>
        </p:nvGrpSpPr>
        <p:grpSpPr>
          <a:xfrm>
            <a:off x="1440330" y="2050107"/>
            <a:ext cx="9407893" cy="3258410"/>
            <a:chOff x="1047395" y="1905615"/>
            <a:chExt cx="9407893" cy="3258410"/>
          </a:xfrm>
        </p:grpSpPr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BD1C2885-67E9-4699-B7B3-DF8AC29A795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024" y="3732906"/>
              <a:ext cx="9046264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EE459FB-2359-4E6B-8E86-19AB3FA4C93C}"/>
                </a:ext>
              </a:extLst>
            </p:cNvPr>
            <p:cNvCxnSpPr/>
            <p:nvPr/>
          </p:nvCxnSpPr>
          <p:spPr>
            <a:xfrm flipV="1">
              <a:off x="2276012" y="2936166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E288CEF-FEB4-4A93-9EA4-43F71AC952CF}"/>
                </a:ext>
              </a:extLst>
            </p:cNvPr>
            <p:cNvSpPr txBox="1"/>
            <p:nvPr/>
          </p:nvSpPr>
          <p:spPr>
            <a:xfrm>
              <a:off x="1898344" y="3795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1966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CC6E3AA-F5C8-4C4A-80EB-0CC1D496CBFA}"/>
                </a:ext>
              </a:extLst>
            </p:cNvPr>
            <p:cNvSpPr txBox="1"/>
            <p:nvPr/>
          </p:nvSpPr>
          <p:spPr>
            <a:xfrm>
              <a:off x="1047395" y="1905615"/>
              <a:ext cx="24572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美国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NCSU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两名生物统计学博士研究生</a:t>
              </a:r>
              <a:r>
                <a:rPr lang="en-US" altLang="zh-CN" sz="1600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A.J.Barr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J.H.Goodnight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开始开发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SAS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软件</a:t>
              </a: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85D35FCD-A347-4E3C-88C1-5FA5A93D13F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51" y="3769376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F57386F-7998-4447-8144-B8E5EE88FBB3}"/>
                </a:ext>
              </a:extLst>
            </p:cNvPr>
            <p:cNvSpPr txBox="1"/>
            <p:nvPr/>
          </p:nvSpPr>
          <p:spPr>
            <a:xfrm>
              <a:off x="3379483" y="32443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1971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AE08A9-FB58-416A-A914-827403CDEE5B}"/>
                </a:ext>
              </a:extLst>
            </p:cNvPr>
            <p:cNvSpPr txBox="1"/>
            <p:nvPr/>
          </p:nvSpPr>
          <p:spPr>
            <a:xfrm>
              <a:off x="3059772" y="4579250"/>
              <a:ext cx="13947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SAS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软件正式发布</a:t>
              </a:r>
              <a:endPara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CC91AD9-A665-4115-A532-411C156E208D}"/>
                </a:ext>
              </a:extLst>
            </p:cNvPr>
            <p:cNvSpPr txBox="1"/>
            <p:nvPr/>
          </p:nvSpPr>
          <p:spPr>
            <a:xfrm>
              <a:off x="5095029" y="3795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1976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EB07C0CD-A3AD-4641-B9FA-25323C9D2385}"/>
                </a:ext>
              </a:extLst>
            </p:cNvPr>
            <p:cNvCxnSpPr/>
            <p:nvPr/>
          </p:nvCxnSpPr>
          <p:spPr>
            <a:xfrm flipV="1">
              <a:off x="5472697" y="2936164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AFBFD6C-FFA4-4105-9F3E-E77A4C0E391A}"/>
                </a:ext>
              </a:extLst>
            </p:cNvPr>
            <p:cNvSpPr txBox="1"/>
            <p:nvPr/>
          </p:nvSpPr>
          <p:spPr>
            <a:xfrm>
              <a:off x="4541936" y="2029356"/>
              <a:ext cx="17452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SAS Institute Inc </a:t>
              </a:r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公司成立</a:t>
              </a:r>
              <a:endParaRPr lang="en-US" altLang="zh-CN" sz="16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451FF975-470A-483D-B181-991C2E699F23}"/>
                </a:ext>
              </a:extLst>
            </p:cNvPr>
            <p:cNvCxnSpPr>
              <a:cxnSpLocks/>
            </p:cNvCxnSpPr>
            <p:nvPr/>
          </p:nvCxnSpPr>
          <p:spPr>
            <a:xfrm>
              <a:off x="7348075" y="3769377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20EFCF5-C82B-4726-8FD9-919901671CAE}"/>
                </a:ext>
              </a:extLst>
            </p:cNvPr>
            <p:cNvSpPr txBox="1"/>
            <p:nvPr/>
          </p:nvSpPr>
          <p:spPr>
            <a:xfrm>
              <a:off x="6970407" y="32443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1987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AEC82CD-B980-49FD-9E48-9590F4D5F2BC}"/>
                </a:ext>
              </a:extLst>
            </p:cNvPr>
            <p:cNvSpPr txBox="1"/>
            <p:nvPr/>
          </p:nvSpPr>
          <p:spPr>
            <a:xfrm>
              <a:off x="6546128" y="4579250"/>
              <a:ext cx="1633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SAS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软件基于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语言重新编写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8933B76E-4C85-4F7C-90EC-60642C385946}"/>
                </a:ext>
              </a:extLst>
            </p:cNvPr>
            <p:cNvCxnSpPr/>
            <p:nvPr/>
          </p:nvCxnSpPr>
          <p:spPr>
            <a:xfrm flipV="1">
              <a:off x="9209366" y="2936165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4DF66CE-7CA4-4C55-AF2B-B13815E8EA2A}"/>
                </a:ext>
              </a:extLst>
            </p:cNvPr>
            <p:cNvSpPr txBox="1"/>
            <p:nvPr/>
          </p:nvSpPr>
          <p:spPr>
            <a:xfrm>
              <a:off x="8336750" y="2151836"/>
              <a:ext cx="17452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最新版本软件为</a:t>
              </a: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SAS 9.4</a:t>
              </a:r>
              <a:endParaRPr lang="en-US" altLang="zh-CN" sz="16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BC6FF83-0DB8-407B-858B-21F1841B14A5}"/>
                </a:ext>
              </a:extLst>
            </p:cNvPr>
            <p:cNvSpPr txBox="1"/>
            <p:nvPr/>
          </p:nvSpPr>
          <p:spPr>
            <a:xfrm>
              <a:off x="8831698" y="38014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2022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4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特点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B60005-4934-4430-B04F-E0F80FE5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831"/>
            <a:ext cx="2228850" cy="120015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1C3C6E3-797F-4B93-9784-08A587694D28}"/>
              </a:ext>
            </a:extLst>
          </p:cNvPr>
          <p:cNvSpPr txBox="1">
            <a:spLocks noChangeArrowheads="1"/>
          </p:cNvSpPr>
          <p:nvPr/>
        </p:nvSpPr>
        <p:spPr>
          <a:xfrm>
            <a:off x="998220" y="17892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适用于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大型数据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的读取和处理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功能强大，统计方法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齐，全，新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，操作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，过程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，不会有函数冲突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在数据处理和统计分析领域，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被誉为国际上的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标准软件系统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美国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FDA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新药审批程序规定，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新药试验结果的统计分析只能用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广泛用于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金融、医药卫生、生产、运输、通讯、教育科研等领域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2">
            <a:extLst>
              <a:ext uri="{FF2B5EF4-FFF2-40B4-BE49-F238E27FC236}">
                <a16:creationId xmlns:a16="http://schemas.microsoft.com/office/drawing/2014/main" id="{4C02DC6E-90B1-4186-AF46-95486536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59" y="73029"/>
            <a:ext cx="9379797" cy="1109266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主界面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540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8199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A9E447C-853E-424F-A8E5-1E7CD1AC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7" y="154855"/>
            <a:ext cx="1756143" cy="945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3E4CFF-548B-4E66-8834-71CA18B9D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97" y="980923"/>
            <a:ext cx="8627403" cy="55119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9C4B4C-C112-40F0-8F52-BD71D05AF6F3}"/>
              </a:ext>
            </a:extLst>
          </p:cNvPr>
          <p:cNvSpPr txBox="1"/>
          <p:nvPr/>
        </p:nvSpPr>
        <p:spPr>
          <a:xfrm>
            <a:off x="4763504" y="446521"/>
            <a:ext cx="51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启动时，将打开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主窗口：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5592BA-6D20-4A3C-9464-B2A287BE53F7}"/>
              </a:ext>
            </a:extLst>
          </p:cNvPr>
          <p:cNvSpPr/>
          <p:nvPr/>
        </p:nvSpPr>
        <p:spPr>
          <a:xfrm>
            <a:off x="1768685" y="6134678"/>
            <a:ext cx="754776" cy="1414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EF96F7-16C8-49CE-AA04-51D1EF859D62}"/>
              </a:ext>
            </a:extLst>
          </p:cNvPr>
          <p:cNvSpPr/>
          <p:nvPr/>
        </p:nvSpPr>
        <p:spPr>
          <a:xfrm>
            <a:off x="2523460" y="6134677"/>
            <a:ext cx="754776" cy="1414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4C3B98-B3C9-4363-A90C-C2D1A442E7E0}"/>
              </a:ext>
            </a:extLst>
          </p:cNvPr>
          <p:cNvSpPr/>
          <p:nvPr/>
        </p:nvSpPr>
        <p:spPr>
          <a:xfrm>
            <a:off x="3408323" y="6155027"/>
            <a:ext cx="754776" cy="1414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C89B771-969C-4C83-B40B-C3C88CEDB630}"/>
              </a:ext>
            </a:extLst>
          </p:cNvPr>
          <p:cNvSpPr/>
          <p:nvPr/>
        </p:nvSpPr>
        <p:spPr>
          <a:xfrm>
            <a:off x="4419227" y="6155027"/>
            <a:ext cx="754776" cy="1414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71BB2EE-9ACF-4A78-8AC5-3F186684437A}"/>
              </a:ext>
            </a:extLst>
          </p:cNvPr>
          <p:cNvSpPr/>
          <p:nvPr/>
        </p:nvSpPr>
        <p:spPr>
          <a:xfrm>
            <a:off x="5352618" y="6155027"/>
            <a:ext cx="754776" cy="1414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909B9D-9406-43E6-8E7C-713B428F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7" y="154855"/>
            <a:ext cx="1756143" cy="945615"/>
          </a:xfrm>
          <a:prstGeom prst="rect">
            <a:avLst/>
          </a:prstGeom>
        </p:spPr>
      </p:pic>
      <p:sp>
        <p:nvSpPr>
          <p:cNvPr id="12" name="标题 2">
            <a:extLst>
              <a:ext uri="{FF2B5EF4-FFF2-40B4-BE49-F238E27FC236}">
                <a16:creationId xmlns:a16="http://schemas.microsoft.com/office/drawing/2014/main" id="{4783FBC2-242B-4B70-A7B3-CA34F52BC01E}"/>
              </a:ext>
            </a:extLst>
          </p:cNvPr>
          <p:cNvSpPr txBox="1">
            <a:spLocks/>
          </p:cNvSpPr>
          <p:nvPr/>
        </p:nvSpPr>
        <p:spPr>
          <a:xfrm>
            <a:off x="497959" y="73029"/>
            <a:ext cx="9379797" cy="1109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数据的导入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97C2A3-C5C5-44E2-AB5C-C299D156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76" y="1941846"/>
            <a:ext cx="7357951" cy="4551029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487F50BC-E059-4743-BA5C-9BB88134603C}"/>
              </a:ext>
            </a:extLst>
          </p:cNvPr>
          <p:cNvSpPr txBox="1">
            <a:spLocks/>
          </p:cNvSpPr>
          <p:nvPr/>
        </p:nvSpPr>
        <p:spPr>
          <a:xfrm>
            <a:off x="1289165" y="948417"/>
            <a:ext cx="8329974" cy="480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以导入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格式的数据文件为例：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646C52-E951-4793-B55C-BD911F39BA72}"/>
              </a:ext>
            </a:extLst>
          </p:cNvPr>
          <p:cNvSpPr txBox="1"/>
          <p:nvPr/>
        </p:nvSpPr>
        <p:spPr>
          <a:xfrm>
            <a:off x="1289165" y="1555478"/>
            <a:ext cx="51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导入数据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选择数据文件格式：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142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909B9D-9406-43E6-8E7C-713B428F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7" y="154855"/>
            <a:ext cx="1756143" cy="945615"/>
          </a:xfrm>
          <a:prstGeom prst="rect">
            <a:avLst/>
          </a:prstGeom>
        </p:spPr>
      </p:pic>
      <p:sp>
        <p:nvSpPr>
          <p:cNvPr id="12" name="标题 2">
            <a:extLst>
              <a:ext uri="{FF2B5EF4-FFF2-40B4-BE49-F238E27FC236}">
                <a16:creationId xmlns:a16="http://schemas.microsoft.com/office/drawing/2014/main" id="{4783FBC2-242B-4B70-A7B3-CA34F52BC01E}"/>
              </a:ext>
            </a:extLst>
          </p:cNvPr>
          <p:cNvSpPr txBox="1">
            <a:spLocks/>
          </p:cNvSpPr>
          <p:nvPr/>
        </p:nvSpPr>
        <p:spPr>
          <a:xfrm>
            <a:off x="497959" y="73029"/>
            <a:ext cx="9379797" cy="1109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数据的导入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0EE997C-14A3-4A24-BE3A-FFD357A94884}"/>
              </a:ext>
            </a:extLst>
          </p:cNvPr>
          <p:cNvSpPr txBox="1">
            <a:spLocks/>
          </p:cNvSpPr>
          <p:nvPr/>
        </p:nvSpPr>
        <p:spPr>
          <a:xfrm>
            <a:off x="1289165" y="948417"/>
            <a:ext cx="8329974" cy="480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以导入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格式的数据文件为例：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2D5145-2F01-41EA-9895-8C5580A2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3" y="1918938"/>
            <a:ext cx="7197227" cy="45982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04C8C56-EB02-4BE7-8811-39FA544F1A7E}"/>
              </a:ext>
            </a:extLst>
          </p:cNvPr>
          <p:cNvSpPr txBox="1"/>
          <p:nvPr/>
        </p:nvSpPr>
        <p:spPr>
          <a:xfrm>
            <a:off x="1289165" y="1555478"/>
            <a:ext cx="51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导入数据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选择数据文件格式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选择导入文件：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7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发展史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A6278AC-4B3D-47C6-90BB-7009DDDE7255}"/>
              </a:ext>
            </a:extLst>
          </p:cNvPr>
          <p:cNvSpPr txBox="1">
            <a:spLocks noChangeArrowheads="1"/>
          </p:cNvSpPr>
          <p:nvPr/>
        </p:nvSpPr>
        <p:spPr>
          <a:xfrm>
            <a:off x="998220" y="17892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标题 2">
            <a:extLst>
              <a:ext uri="{FF2B5EF4-FFF2-40B4-BE49-F238E27FC236}">
                <a16:creationId xmlns:a16="http://schemas.microsoft.com/office/drawing/2014/main" id="{24202E90-4FA0-43E6-9F6E-2509581D1D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发展史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E8F33AA-727B-4F5C-A0F2-0ED4FAAF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49A3AE7E-ED47-4FD9-952B-28AF2490423F}"/>
              </a:ext>
            </a:extLst>
          </p:cNvPr>
          <p:cNvGrpSpPr/>
          <p:nvPr/>
        </p:nvGrpSpPr>
        <p:grpSpPr>
          <a:xfrm>
            <a:off x="932294" y="1912185"/>
            <a:ext cx="10427621" cy="3958336"/>
            <a:chOff x="1224526" y="1767693"/>
            <a:chExt cx="10427621" cy="3958336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FC7987E-50AC-4021-9B5B-AB0950E9E232}"/>
                </a:ext>
              </a:extLst>
            </p:cNvPr>
            <p:cNvCxnSpPr>
              <a:cxnSpLocks/>
            </p:cNvCxnSpPr>
            <p:nvPr/>
          </p:nvCxnSpPr>
          <p:spPr>
            <a:xfrm>
              <a:off x="1409024" y="3732906"/>
              <a:ext cx="10243123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E5635CF-C439-47BA-8446-308AEBCFAF16}"/>
                </a:ext>
              </a:extLst>
            </p:cNvPr>
            <p:cNvCxnSpPr/>
            <p:nvPr/>
          </p:nvCxnSpPr>
          <p:spPr>
            <a:xfrm flipV="1">
              <a:off x="2276012" y="2936166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0B3EA44-1A45-4483-BD56-2FB78451830B}"/>
                </a:ext>
              </a:extLst>
            </p:cNvPr>
            <p:cNvSpPr txBox="1"/>
            <p:nvPr/>
          </p:nvSpPr>
          <p:spPr>
            <a:xfrm>
              <a:off x="1898344" y="3795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1976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DF05EBC-2385-4BE0-8892-3DF9BA412506}"/>
                </a:ext>
              </a:extLst>
            </p:cNvPr>
            <p:cNvSpPr txBox="1"/>
            <p:nvPr/>
          </p:nvSpPr>
          <p:spPr>
            <a:xfrm>
              <a:off x="1224526" y="1767693"/>
              <a:ext cx="210296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语言诞生于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John </a:t>
              </a:r>
              <a:r>
                <a:rPr lang="en-US" altLang="zh-CN" sz="1600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M.Chambers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领导的贝尔实验室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AT&amp;T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统计研究部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8560412-118F-4EB2-9668-CF0C08F4CD8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51" y="3769376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9CF337E-7943-4840-99EE-38DAD022B729}"/>
                </a:ext>
              </a:extLst>
            </p:cNvPr>
            <p:cNvSpPr txBox="1"/>
            <p:nvPr/>
          </p:nvSpPr>
          <p:spPr>
            <a:xfrm>
              <a:off x="3379483" y="32443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1993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7478C51-5376-4186-B68C-341C68551018}"/>
                </a:ext>
              </a:extLst>
            </p:cNvPr>
            <p:cNvSpPr txBox="1"/>
            <p:nvPr/>
          </p:nvSpPr>
          <p:spPr>
            <a:xfrm>
              <a:off x="2831934" y="4648811"/>
              <a:ext cx="190481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新西兰奥克兰大学的两位统计学家开发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语言用于教学工作（基于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语言）</a:t>
              </a:r>
              <a:endPara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DB36D08-7008-4C5C-BC12-8632FD649295}"/>
                </a:ext>
              </a:extLst>
            </p:cNvPr>
            <p:cNvSpPr txBox="1"/>
            <p:nvPr/>
          </p:nvSpPr>
          <p:spPr>
            <a:xfrm>
              <a:off x="5095029" y="3795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1997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CFC24C1-8BE3-4DF9-A4C3-DD99DE970BFC}"/>
                </a:ext>
              </a:extLst>
            </p:cNvPr>
            <p:cNvCxnSpPr/>
            <p:nvPr/>
          </p:nvCxnSpPr>
          <p:spPr>
            <a:xfrm flipV="1">
              <a:off x="5472697" y="2936164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82B308-7A65-45E7-95DA-A9F5C9B7CAB9}"/>
                </a:ext>
              </a:extLst>
            </p:cNvPr>
            <p:cNvSpPr txBox="1"/>
            <p:nvPr/>
          </p:nvSpPr>
          <p:spPr>
            <a:xfrm>
              <a:off x="4606346" y="1890804"/>
              <a:ext cx="17452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R GUN</a:t>
              </a:r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开源项目和</a:t>
              </a: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R</a:t>
              </a:r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核心团队正式成立</a:t>
              </a:r>
              <a:endParaRPr lang="en-US" altLang="zh-CN" sz="16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9B0BC0C-6CA9-4942-A21A-A386EC030C47}"/>
                </a:ext>
              </a:extLst>
            </p:cNvPr>
            <p:cNvCxnSpPr>
              <a:cxnSpLocks/>
            </p:cNvCxnSpPr>
            <p:nvPr/>
          </p:nvCxnSpPr>
          <p:spPr>
            <a:xfrm>
              <a:off x="7348075" y="3769377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ABC1B88-4233-429A-A6ED-1195D89AD4C6}"/>
                </a:ext>
              </a:extLst>
            </p:cNvPr>
            <p:cNvSpPr txBox="1"/>
            <p:nvPr/>
          </p:nvSpPr>
          <p:spPr>
            <a:xfrm>
              <a:off x="6970407" y="32443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2001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9FFEA38-1DDA-4D82-8F8E-4915350497DD}"/>
                </a:ext>
              </a:extLst>
            </p:cNvPr>
            <p:cNvSpPr txBox="1"/>
            <p:nvPr/>
          </p:nvSpPr>
          <p:spPr>
            <a:xfrm>
              <a:off x="6662324" y="4648811"/>
              <a:ext cx="1371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 news</a:t>
              </a:r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创刊</a:t>
              </a: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2AE9012-1F70-4572-831B-09CBF3B07560}"/>
                </a:ext>
              </a:extLst>
            </p:cNvPr>
            <p:cNvCxnSpPr/>
            <p:nvPr/>
          </p:nvCxnSpPr>
          <p:spPr>
            <a:xfrm flipV="1">
              <a:off x="9209366" y="2936165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C70209F-A157-4FC7-85DA-BD5FD495D5C0}"/>
                </a:ext>
              </a:extLst>
            </p:cNvPr>
            <p:cNvSpPr txBox="1"/>
            <p:nvPr/>
          </p:nvSpPr>
          <p:spPr>
            <a:xfrm>
              <a:off x="7997227" y="1767694"/>
              <a:ext cx="24242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 news</a:t>
              </a:r>
              <a:r>
                <a:rPr lang="zh-CN" altLang="en-US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更名为</a:t>
              </a:r>
              <a:r>
                <a:rPr lang="en-US" altLang="zh-CN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The</a:t>
              </a:r>
              <a:r>
                <a:rPr lang="zh-CN" altLang="en-US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</a:t>
              </a:r>
              <a:r>
                <a:rPr lang="zh-CN" altLang="en-US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journal</a:t>
              </a:r>
              <a:r>
                <a:rPr lang="zh-CN" altLang="en-US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，同年</a:t>
              </a:r>
              <a:r>
                <a:rPr lang="en-US" altLang="zh-CN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RStudio</a:t>
              </a:r>
              <a:r>
                <a:rPr lang="zh-CN" altLang="en-US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发布，</a:t>
              </a:r>
              <a:r>
                <a:rPr lang="en-US" altLang="zh-CN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RStudio</a:t>
              </a:r>
              <a:r>
                <a:rPr lang="zh-CN" altLang="en-US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是最经典的</a:t>
              </a:r>
              <a:r>
                <a:rPr lang="en-US" altLang="zh-CN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 IDE</a:t>
              </a:r>
              <a:r>
                <a:rPr lang="zh-CN" altLang="en-US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之一</a:t>
              </a:r>
              <a:r>
                <a:rPr lang="en-US" altLang="zh-CN" sz="1600" b="1" kern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6B6A5E3-4C8F-4D49-8FB8-8EF779C9CEA4}"/>
                </a:ext>
              </a:extLst>
            </p:cNvPr>
            <p:cNvSpPr txBox="1"/>
            <p:nvPr/>
          </p:nvSpPr>
          <p:spPr>
            <a:xfrm>
              <a:off x="8831698" y="38014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2009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41899D2-7FAB-4C30-BE3C-A21E90BAA990}"/>
              </a:ext>
            </a:extLst>
          </p:cNvPr>
          <p:cNvCxnSpPr>
            <a:cxnSpLocks/>
          </p:cNvCxnSpPr>
          <p:nvPr/>
        </p:nvCxnSpPr>
        <p:spPr>
          <a:xfrm>
            <a:off x="10352922" y="3935163"/>
            <a:ext cx="0" cy="7602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D0DD98FC-2C05-4C4C-BF7A-FED720C4ECA8}"/>
              </a:ext>
            </a:extLst>
          </p:cNvPr>
          <p:cNvSpPr txBox="1"/>
          <p:nvPr/>
        </p:nvSpPr>
        <p:spPr>
          <a:xfrm>
            <a:off x="9667170" y="4814597"/>
            <a:ext cx="1409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RStudio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更名为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Posit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F876868-E6E2-4407-9189-C512AABB04DC}"/>
              </a:ext>
            </a:extLst>
          </p:cNvPr>
          <p:cNvSpPr txBox="1"/>
          <p:nvPr/>
        </p:nvSpPr>
        <p:spPr>
          <a:xfrm>
            <a:off x="9994435" y="34272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909B9D-9406-43E6-8E7C-713B428F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7" y="154855"/>
            <a:ext cx="1756143" cy="945615"/>
          </a:xfrm>
          <a:prstGeom prst="rect">
            <a:avLst/>
          </a:prstGeom>
        </p:spPr>
      </p:pic>
      <p:sp>
        <p:nvSpPr>
          <p:cNvPr id="12" name="标题 2">
            <a:extLst>
              <a:ext uri="{FF2B5EF4-FFF2-40B4-BE49-F238E27FC236}">
                <a16:creationId xmlns:a16="http://schemas.microsoft.com/office/drawing/2014/main" id="{4783FBC2-242B-4B70-A7B3-CA34F52BC01E}"/>
              </a:ext>
            </a:extLst>
          </p:cNvPr>
          <p:cNvSpPr txBox="1">
            <a:spLocks/>
          </p:cNvSpPr>
          <p:nvPr/>
        </p:nvSpPr>
        <p:spPr>
          <a:xfrm>
            <a:off x="497959" y="73029"/>
            <a:ext cx="9379797" cy="1109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数据的导入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0EE997C-14A3-4A24-BE3A-FFD357A94884}"/>
              </a:ext>
            </a:extLst>
          </p:cNvPr>
          <p:cNvSpPr txBox="1">
            <a:spLocks/>
          </p:cNvSpPr>
          <p:nvPr/>
        </p:nvSpPr>
        <p:spPr>
          <a:xfrm>
            <a:off x="1289165" y="948417"/>
            <a:ext cx="8329974" cy="480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以导入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格式的数据文件为例：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4C8C56-EB02-4BE7-8811-39FA544F1A7E}"/>
              </a:ext>
            </a:extLst>
          </p:cNvPr>
          <p:cNvSpPr txBox="1"/>
          <p:nvPr/>
        </p:nvSpPr>
        <p:spPr>
          <a:xfrm>
            <a:off x="1289165" y="1555478"/>
            <a:ext cx="10174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导入数据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选择数据文件格式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选择导入文件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填写导入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后数据集的名称：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9A4B01C-C8FF-4918-B78E-80792600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1" y="1894646"/>
            <a:ext cx="7306679" cy="466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0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909B9D-9406-43E6-8E7C-713B428F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7" y="154855"/>
            <a:ext cx="1756143" cy="945615"/>
          </a:xfrm>
          <a:prstGeom prst="rect">
            <a:avLst/>
          </a:prstGeom>
        </p:spPr>
      </p:pic>
      <p:sp>
        <p:nvSpPr>
          <p:cNvPr id="12" name="标题 2">
            <a:extLst>
              <a:ext uri="{FF2B5EF4-FFF2-40B4-BE49-F238E27FC236}">
                <a16:creationId xmlns:a16="http://schemas.microsoft.com/office/drawing/2014/main" id="{4783FBC2-242B-4B70-A7B3-CA34F52BC01E}"/>
              </a:ext>
            </a:extLst>
          </p:cNvPr>
          <p:cNvSpPr txBox="1">
            <a:spLocks/>
          </p:cNvSpPr>
          <p:nvPr/>
        </p:nvSpPr>
        <p:spPr>
          <a:xfrm>
            <a:off x="497959" y="73029"/>
            <a:ext cx="9379797" cy="1109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数据的导入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0EE997C-14A3-4A24-BE3A-FFD357A94884}"/>
              </a:ext>
            </a:extLst>
          </p:cNvPr>
          <p:cNvSpPr txBox="1">
            <a:spLocks/>
          </p:cNvSpPr>
          <p:nvPr/>
        </p:nvSpPr>
        <p:spPr>
          <a:xfrm>
            <a:off x="1289165" y="948417"/>
            <a:ext cx="8329974" cy="480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以导入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格式的数据文件为例：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4C8C56-EB02-4BE7-8811-39FA544F1A7E}"/>
              </a:ext>
            </a:extLst>
          </p:cNvPr>
          <p:cNvSpPr txBox="1"/>
          <p:nvPr/>
        </p:nvSpPr>
        <p:spPr>
          <a:xfrm>
            <a:off x="1289165" y="1555478"/>
            <a:ext cx="10174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导入数据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选择数据文件格式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选择导入文件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填写导入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后数据集的名称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日志窗提示导入成功：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数据集名称：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WORK.DATA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53F29B-72D8-4992-B55A-327182C2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91" y="2428510"/>
            <a:ext cx="10190393" cy="328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50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148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集中趋势的指标：算术均数、几何均数、中位数、百分位数、众数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离散趋势的指标：极差、四分位数间距、方差、标准差、变异系数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箱式图的绘制</a:t>
            </a:r>
          </a:p>
        </p:txBody>
      </p:sp>
    </p:spTree>
    <p:extLst>
      <p:ext uri="{BB962C8B-B14F-4D97-AF65-F5344CB8AC3E}">
        <p14:creationId xmlns:p14="http://schemas.microsoft.com/office/powerpoint/2010/main" val="1762574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集中趋势：算数均数、中位数、众数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CC5587-5323-463F-B159-6E38F0AA7103}"/>
              </a:ext>
            </a:extLst>
          </p:cNvPr>
          <p:cNvSpPr txBox="1"/>
          <p:nvPr/>
        </p:nvSpPr>
        <p:spPr>
          <a:xfrm>
            <a:off x="1649410" y="2359195"/>
            <a:ext cx="7115283" cy="10772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means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=WORK.DATA </a:t>
            </a:r>
            <a:r>
              <a:rPr lang="en-US" altLang="zh-CN" sz="16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median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maxdec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b="1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集中趋势：算数均值、中位数、众数</a:t>
            </a:r>
            <a:r>
              <a:rPr lang="en-US" altLang="zh-CN" sz="16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Age;</a:t>
            </a:r>
          </a:p>
          <a:p>
            <a:r>
              <a:rPr lang="en-US" altLang="zh-CN" sz="16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4A9C63-A3A0-4774-9079-319FAB93FA58}"/>
              </a:ext>
            </a:extLst>
          </p:cNvPr>
          <p:cNvSpPr/>
          <p:nvPr/>
        </p:nvSpPr>
        <p:spPr>
          <a:xfrm>
            <a:off x="4809378" y="2398723"/>
            <a:ext cx="1998132" cy="2487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A19E3AB-B300-4105-B139-AABB83C7F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10" y="3620339"/>
            <a:ext cx="4717831" cy="22563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303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集中趋势：几何均数、四分位数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020F5F-0BAB-4E5E-9F30-08B33BC746A0}"/>
              </a:ext>
            </a:extLst>
          </p:cNvPr>
          <p:cNvSpPr txBox="1"/>
          <p:nvPr/>
        </p:nvSpPr>
        <p:spPr>
          <a:xfrm>
            <a:off x="1649410" y="2242353"/>
            <a:ext cx="7115283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err="1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surveymeans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=WORK.DATA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geomean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quartiles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集中趋势：几何均数、四分位数</a:t>
            </a:r>
            <a:r>
              <a:rPr lang="en-US" altLang="zh-CN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Age;</a:t>
            </a:r>
          </a:p>
          <a:p>
            <a:r>
              <a:rPr lang="en-US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7FEE05-0618-492D-AEAD-1937865FC07C}"/>
              </a:ext>
            </a:extLst>
          </p:cNvPr>
          <p:cNvSpPr/>
          <p:nvPr/>
        </p:nvSpPr>
        <p:spPr>
          <a:xfrm>
            <a:off x="5955606" y="2297065"/>
            <a:ext cx="2086187" cy="271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BA593D-F9BA-4945-B895-0DCA7FA0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88" y="3765665"/>
            <a:ext cx="4751440" cy="24650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425D7DA-03E5-4D6D-8A03-B650FB74E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427" y="4865851"/>
            <a:ext cx="2258513" cy="12003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10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集中趋势：几何均数、四分位数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BE8988F-F49C-45A4-B1EF-909729AC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62" y="2395722"/>
            <a:ext cx="4983448" cy="37801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A40846-0B33-4F2E-9AF2-8FEBD792B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004" y="2045761"/>
            <a:ext cx="4604771" cy="439514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178FB7-C1E4-4D80-BD8C-2269C4512A97}"/>
              </a:ext>
            </a:extLst>
          </p:cNvPr>
          <p:cNvSpPr txBox="1"/>
          <p:nvPr/>
        </p:nvSpPr>
        <p:spPr>
          <a:xfrm>
            <a:off x="9712683" y="3271299"/>
            <a:ext cx="2080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估计的概率密度曲线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355481-76FA-4B46-9C29-AB5426DC8EBD}"/>
              </a:ext>
            </a:extLst>
          </p:cNvPr>
          <p:cNvSpPr txBox="1"/>
          <p:nvPr/>
        </p:nvSpPr>
        <p:spPr>
          <a:xfrm>
            <a:off x="7045524" y="3760001"/>
            <a:ext cx="223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正态概率密度曲线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D387CAC-C67D-4220-B4A0-8447969E3769}"/>
              </a:ext>
            </a:extLst>
          </p:cNvPr>
          <p:cNvSpPr txBox="1"/>
          <p:nvPr/>
        </p:nvSpPr>
        <p:spPr>
          <a:xfrm>
            <a:off x="1292662" y="1970441"/>
            <a:ext cx="10174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同时，给出的分布频率直方图及概率密度曲线，与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的结果一致：</a:t>
            </a:r>
          </a:p>
        </p:txBody>
      </p:sp>
    </p:spTree>
    <p:extLst>
      <p:ext uri="{BB962C8B-B14F-4D97-AF65-F5344CB8AC3E}">
        <p14:creationId xmlns:p14="http://schemas.microsoft.com/office/powerpoint/2010/main" val="40165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8"/>
            <a:ext cx="10731460" cy="945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离散趋势：极差、四分位数间距、标准差、方差、变异系数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486150-232C-492F-8571-B3C4667CA187}"/>
              </a:ext>
            </a:extLst>
          </p:cNvPr>
          <p:cNvSpPr txBox="1"/>
          <p:nvPr/>
        </p:nvSpPr>
        <p:spPr>
          <a:xfrm>
            <a:off x="1649410" y="2242353"/>
            <a:ext cx="8774750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means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=WORK.DATA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range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qrange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maxdec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800" b="1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离散趋势：极差、四分位数间距、标准差、方差、变异系数</a:t>
            </a:r>
            <a:r>
              <a:rPr lang="en-US" altLang="zh-CN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Age;</a:t>
            </a:r>
          </a:p>
          <a:p>
            <a:r>
              <a:rPr lang="en-US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D73349-05D8-4A62-8FE5-6CCBA459E13F}"/>
              </a:ext>
            </a:extLst>
          </p:cNvPr>
          <p:cNvSpPr/>
          <p:nvPr/>
        </p:nvSpPr>
        <p:spPr>
          <a:xfrm>
            <a:off x="5199139" y="2277008"/>
            <a:ext cx="2654540" cy="2719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9A8D1C-D732-4976-8683-9673D558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10" y="3642990"/>
            <a:ext cx="6610350" cy="22383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749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箱式图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5F605B-1A4D-4EFC-BA4A-A0150C0E9E2F}"/>
              </a:ext>
            </a:extLst>
          </p:cNvPr>
          <p:cNvSpPr txBox="1"/>
          <p:nvPr/>
        </p:nvSpPr>
        <p:spPr>
          <a:xfrm>
            <a:off x="1630622" y="2052915"/>
            <a:ext cx="8774750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err="1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sgplot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WORK.DATA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箱式图</a:t>
            </a:r>
            <a:r>
              <a:rPr lang="en-US" altLang="zh-CN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vbox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Age;</a:t>
            </a:r>
          </a:p>
          <a:p>
            <a:r>
              <a:rPr lang="en-US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414D76-F153-4FBB-A985-25F9531AC526}"/>
              </a:ext>
            </a:extLst>
          </p:cNvPr>
          <p:cNvSpPr/>
          <p:nvPr/>
        </p:nvSpPr>
        <p:spPr>
          <a:xfrm>
            <a:off x="1944553" y="2659792"/>
            <a:ext cx="642860" cy="2527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10EF3D-6EB5-4DC6-8939-4BA24364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22" y="3292068"/>
            <a:ext cx="4213032" cy="31619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341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148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图示法：直方图、曲线法、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P-P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Q-Q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偏度和峰度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非参数检验：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Shapiro-Wilk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检验、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Kolmogorov-Smirnov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1731850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图示法：频率分布直方图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9AE8A2-437C-425A-8E68-C4B9B729F056}"/>
              </a:ext>
            </a:extLst>
          </p:cNvPr>
          <p:cNvSpPr txBox="1"/>
          <p:nvPr/>
        </p:nvSpPr>
        <p:spPr>
          <a:xfrm>
            <a:off x="1666133" y="2045761"/>
            <a:ext cx="4429868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t-IT" altLang="zh-CN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it-IT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t-IT" altLang="zh-CN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univariate</a:t>
            </a:r>
            <a:r>
              <a:rPr lang="it-IT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t-IT" altLang="zh-CN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it-IT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WORK.DATA</a:t>
            </a:r>
            <a:r>
              <a:rPr lang="it-IT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</a:t>
            </a:r>
            <a:r>
              <a:rPr lang="en-US" altLang="zh-CN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Age;</a:t>
            </a:r>
          </a:p>
          <a:p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histogram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</a:p>
          <a:p>
            <a:r>
              <a:rPr lang="en-US" altLang="zh-CN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987A9F-AE83-4DCF-9C8F-6E71E1753FAC}"/>
              </a:ext>
            </a:extLst>
          </p:cNvPr>
          <p:cNvSpPr/>
          <p:nvPr/>
        </p:nvSpPr>
        <p:spPr>
          <a:xfrm>
            <a:off x="2620394" y="2921469"/>
            <a:ext cx="1167553" cy="3024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7FE7463-4BE0-4014-A60E-3D5104F6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25" y="2045761"/>
            <a:ext cx="5039120" cy="43355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22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08768A69-73B4-443E-903A-6A5608A963C6}"/>
              </a:ext>
            </a:extLst>
          </p:cNvPr>
          <p:cNvSpPr txBox="1">
            <a:spLocks noChangeArrowheads="1"/>
          </p:cNvSpPr>
          <p:nvPr/>
        </p:nvSpPr>
        <p:spPr>
          <a:xfrm>
            <a:off x="998220" y="17892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开源，免费！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体积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，更新速度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可从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多种数据源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获取数据：文本、数据库、网页、社交网站、统计软件等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分析功能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强大，顶尖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制图功能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已被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整合进其他语言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编写的应用程序，如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macOS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目前已有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图形用户界面，如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15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图示法：概率密度曲线比较法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33AE34-D856-4D64-96AA-23FD7A95CDD5}"/>
              </a:ext>
            </a:extLst>
          </p:cNvPr>
          <p:cNvSpPr txBox="1"/>
          <p:nvPr/>
        </p:nvSpPr>
        <p:spPr>
          <a:xfrm>
            <a:off x="1661276" y="2045761"/>
            <a:ext cx="5602878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univariate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=WORK.DATA </a:t>
            </a:r>
            <a:r>
              <a:rPr lang="en-US" altLang="zh-CN" sz="1400" b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outtable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=nor 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plot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4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概率密度曲线图</a:t>
            </a:r>
            <a:r>
              <a:rPr lang="en-US" altLang="zh-CN" sz="14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Age;</a:t>
            </a:r>
          </a:p>
          <a:p>
            <a:r>
              <a:rPr lang="de-DE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de-DE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histogram</a:t>
            </a:r>
            <a:r>
              <a:rPr lang="de-DE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Age/</a:t>
            </a:r>
            <a:r>
              <a:rPr lang="de-DE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</a:t>
            </a:r>
            <a:r>
              <a:rPr lang="de-DE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de-DE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</a:t>
            </a:r>
            <a:r>
              <a:rPr lang="de-DE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=est </a:t>
            </a:r>
            <a:r>
              <a:rPr lang="de-DE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sigma</a:t>
            </a:r>
            <a:r>
              <a:rPr lang="de-DE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=est) </a:t>
            </a:r>
            <a:r>
              <a:rPr lang="de-DE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de-DE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Inset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SKEWNESS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KUPRTOSIS/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=NE;</a:t>
            </a:r>
          </a:p>
          <a:p>
            <a:r>
              <a:rPr lang="en-US" altLang="zh-CN" sz="14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56F1D60-280B-461A-87FF-2B53E284BD62}"/>
              </a:ext>
            </a:extLst>
          </p:cNvPr>
          <p:cNvSpPr/>
          <p:nvPr/>
        </p:nvSpPr>
        <p:spPr>
          <a:xfrm>
            <a:off x="2564553" y="2746062"/>
            <a:ext cx="4645944" cy="4261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B1DE91F-18DD-48FF-BBF3-CADEFF1A5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459" y="2052741"/>
            <a:ext cx="4449975" cy="38569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27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P-P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44EA2F-AFDC-4282-8DAA-38B9815B6956}"/>
              </a:ext>
            </a:extLst>
          </p:cNvPr>
          <p:cNvSpPr txBox="1"/>
          <p:nvPr/>
        </p:nvSpPr>
        <p:spPr>
          <a:xfrm>
            <a:off x="1661277" y="2045761"/>
            <a:ext cx="4732544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univariate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=WORK.DATA 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plot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"P-P</a:t>
            </a:r>
            <a:r>
              <a:rPr lang="zh-CN" altLang="en-US" sz="14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Age;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ppplot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histogram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lognormal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4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D5B36E-6E3E-4209-AB86-82B350D1D57F}"/>
              </a:ext>
            </a:extLst>
          </p:cNvPr>
          <p:cNvSpPr/>
          <p:nvPr/>
        </p:nvSpPr>
        <p:spPr>
          <a:xfrm>
            <a:off x="2638026" y="2732647"/>
            <a:ext cx="684528" cy="2552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35944DE-5AD5-4BB4-8ABA-6F6070209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76" y="2045761"/>
            <a:ext cx="5040286" cy="43209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162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Q-Q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6017DA-653B-42F5-B52D-0A47564D970B}"/>
              </a:ext>
            </a:extLst>
          </p:cNvPr>
          <p:cNvSpPr txBox="1"/>
          <p:nvPr/>
        </p:nvSpPr>
        <p:spPr>
          <a:xfrm>
            <a:off x="1661276" y="2045761"/>
            <a:ext cx="5026243" cy="11695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t-IT" altLang="zh-CN" sz="14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it-IT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t-IT" altLang="zh-CN" sz="14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univariate</a:t>
            </a:r>
            <a:r>
              <a:rPr lang="it-IT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t-IT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it-IT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=WORK.DATA;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正态概率图</a:t>
            </a:r>
            <a:r>
              <a:rPr lang="en-US" altLang="zh-CN" sz="14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Age;</a:t>
            </a:r>
          </a:p>
          <a:p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probplot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height</a:t>
            </a:r>
            <a:r>
              <a:rPr lang="fr-FR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/normal(mu=est sigma=est)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4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4D4DA6-A262-4F8B-9FAB-3ACC8539ABE7}"/>
              </a:ext>
            </a:extLst>
          </p:cNvPr>
          <p:cNvSpPr txBox="1"/>
          <p:nvPr/>
        </p:nvSpPr>
        <p:spPr>
          <a:xfrm>
            <a:off x="6645637" y="1540922"/>
            <a:ext cx="5026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正态概率图是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Q-Q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图的一种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EDA575-A4B1-48B6-B99C-75069D5F1605}"/>
              </a:ext>
            </a:extLst>
          </p:cNvPr>
          <p:cNvSpPr/>
          <p:nvPr/>
        </p:nvSpPr>
        <p:spPr>
          <a:xfrm>
            <a:off x="2638025" y="2732647"/>
            <a:ext cx="797455" cy="2499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5551117-80EB-4D73-B626-E7318404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910" y="2044545"/>
            <a:ext cx="5052156" cy="43229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214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偏度和峰度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61008C-315D-49C2-A660-60916BBF9BB7}"/>
              </a:ext>
            </a:extLst>
          </p:cNvPr>
          <p:cNvSpPr txBox="1"/>
          <p:nvPr/>
        </p:nvSpPr>
        <p:spPr>
          <a:xfrm>
            <a:off x="1574902" y="2045761"/>
            <a:ext cx="8591871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means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=WORK.DATA </a:t>
            </a:r>
            <a:r>
              <a:rPr lang="en-US" altLang="zh-CN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SKEWNESS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KUPRTOSIS </a:t>
            </a:r>
            <a:r>
              <a:rPr lang="en-US" altLang="zh-CN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maxdec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1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偏度峰度</a:t>
            </a:r>
            <a:r>
              <a:rPr lang="en-US" altLang="zh-CN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DF85A8-9D0A-4D64-B0F6-51B7B4FE9E6B}"/>
              </a:ext>
            </a:extLst>
          </p:cNvPr>
          <p:cNvSpPr txBox="1"/>
          <p:nvPr/>
        </p:nvSpPr>
        <p:spPr>
          <a:xfrm>
            <a:off x="1501895" y="6002524"/>
            <a:ext cx="6469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正态分布：偏度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，峰度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=3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824491-5195-4FD7-811A-6811DD3166C9}"/>
              </a:ext>
            </a:extLst>
          </p:cNvPr>
          <p:cNvSpPr/>
          <p:nvPr/>
        </p:nvSpPr>
        <p:spPr>
          <a:xfrm>
            <a:off x="5101595" y="2086049"/>
            <a:ext cx="2605191" cy="2643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8D9BFB-E34A-409B-955F-85CB66FB6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227" y="3450322"/>
            <a:ext cx="2511886" cy="24311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302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364FF7C-DD1D-4124-9E14-864FD133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061" y="4197351"/>
            <a:ext cx="5521820" cy="21498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DAFB02-9F7D-4D8D-9F81-1145296E7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33" y="548010"/>
            <a:ext cx="1756143" cy="9456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356350"/>
            <a:ext cx="4338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10515600" cy="1764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非参数检验：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Shapiro-Wilk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小样本，≤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非参数检验：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Kolmogorov-Smirnov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 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大样本，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&gt;2000)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6873BD5-90F1-4DA2-8763-5333AD2DFC74}"/>
              </a:ext>
            </a:extLst>
          </p:cNvPr>
          <p:cNvSpPr txBox="1"/>
          <p:nvPr/>
        </p:nvSpPr>
        <p:spPr>
          <a:xfrm>
            <a:off x="1519060" y="2828835"/>
            <a:ext cx="8591871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t-IT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</a:t>
            </a:r>
            <a:r>
              <a:rPr lang="it-IT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t-IT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univariate</a:t>
            </a:r>
            <a:r>
              <a:rPr lang="it-IT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t-IT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it-IT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=WORK.DATA </a:t>
            </a:r>
            <a:r>
              <a:rPr lang="it-IT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</a:t>
            </a:r>
            <a:r>
              <a:rPr lang="it-IT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正态性检验</a:t>
            </a:r>
            <a:r>
              <a:rPr lang="en-US" altLang="zh-CN" sz="1800" b="0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Age;</a:t>
            </a:r>
          </a:p>
          <a:p>
            <a:r>
              <a:rPr lang="en-US" altLang="zh-CN" sz="18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00428FE-C875-420D-94F1-E3F2606440A2}"/>
              </a:ext>
            </a:extLst>
          </p:cNvPr>
          <p:cNvSpPr/>
          <p:nvPr/>
        </p:nvSpPr>
        <p:spPr>
          <a:xfrm>
            <a:off x="5108702" y="4947222"/>
            <a:ext cx="1799174" cy="3313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F61681-B94D-46A2-9037-B2303A81D5EB}"/>
              </a:ext>
            </a:extLst>
          </p:cNvPr>
          <p:cNvSpPr txBox="1"/>
          <p:nvPr/>
        </p:nvSpPr>
        <p:spPr>
          <a:xfrm>
            <a:off x="7202214" y="4789130"/>
            <a:ext cx="3343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&lt;0.05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认为该样本来自于不服从正态分布的总体。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6DF5DE-0006-465B-941D-776970C9D2DC}"/>
              </a:ext>
            </a:extLst>
          </p:cNvPr>
          <p:cNvSpPr/>
          <p:nvPr/>
        </p:nvSpPr>
        <p:spPr>
          <a:xfrm>
            <a:off x="5467356" y="2864413"/>
            <a:ext cx="808754" cy="2643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26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推荐的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学习途径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B60005-4934-4430-B04F-E0F80FE5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831"/>
            <a:ext cx="2228850" cy="120015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A47E7A6-B8C1-4775-AB85-80BDCF59FBF4}"/>
              </a:ext>
            </a:extLst>
          </p:cNvPr>
          <p:cNvSpPr txBox="1">
            <a:spLocks/>
          </p:cNvSpPr>
          <p:nvPr/>
        </p:nvSpPr>
        <p:spPr>
          <a:xfrm>
            <a:off x="1052945" y="2252345"/>
            <a:ext cx="10909069" cy="2951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https://support.sas.com/en/support-home.html</a:t>
            </a:r>
          </a:p>
          <a:p>
            <a:pPr>
              <a:lnSpc>
                <a:spcPct val="150000"/>
              </a:lnSpc>
            </a:pPr>
            <a:r>
              <a:rPr lang="en-US" altLang="zh-CN" sz="2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https://www.sas.com/en_sg/training/offers/free-training.html</a:t>
            </a:r>
            <a:endParaRPr lang="en-US" altLang="zh-CN" sz="2200" b="1" i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https://solutionsreview.com/business-intelligence/the-best-sas-tutorials-on-youtube/</a:t>
            </a:r>
            <a:endParaRPr lang="en-US" altLang="zh-CN" sz="2200" b="1" i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https://solutionsreview.com/business-intelligence/the-best-sas-courses-and-online-training/</a:t>
            </a:r>
            <a:endParaRPr lang="en-US" altLang="zh-CN" sz="2200" b="1" i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常用统计软件简介及应用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845469" y="2060654"/>
            <a:ext cx="8329974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 (Statistical Analysis System)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 (Statistical Product Service Solutions)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 (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Statacorp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Stata)</a:t>
            </a:r>
          </a:p>
        </p:txBody>
      </p:sp>
    </p:spTree>
    <p:extLst>
      <p:ext uri="{BB962C8B-B14F-4D97-AF65-F5344CB8AC3E}">
        <p14:creationId xmlns:p14="http://schemas.microsoft.com/office/powerpoint/2010/main" val="33714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是什么？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40" y="463692"/>
            <a:ext cx="1137990" cy="112842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BA6278AC-4B3D-47C6-90BB-7009DDDE7255}"/>
              </a:ext>
            </a:extLst>
          </p:cNvPr>
          <p:cNvSpPr txBox="1">
            <a:spLocks noChangeArrowheads="1"/>
          </p:cNvSpPr>
          <p:nvPr/>
        </p:nvSpPr>
        <p:spPr>
          <a:xfrm>
            <a:off x="4414322" y="2965029"/>
            <a:ext cx="2786004" cy="92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“傻瓜相机”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77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414473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发展史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40" y="463692"/>
            <a:ext cx="1137990" cy="112842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CAFA76-D428-4E0A-8245-D3913315C4E1}"/>
              </a:ext>
            </a:extLst>
          </p:cNvPr>
          <p:cNvGrpSpPr/>
          <p:nvPr/>
        </p:nvGrpSpPr>
        <p:grpSpPr>
          <a:xfrm>
            <a:off x="432939" y="2037140"/>
            <a:ext cx="11208601" cy="4019780"/>
            <a:chOff x="341954" y="1996197"/>
            <a:chExt cx="11208601" cy="4019780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5DF2404-4309-4560-B98D-ADB327D5025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981" y="4215094"/>
              <a:ext cx="10186574" cy="23165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61247DD6-8C89-47DA-BB4F-84495B2A239F}"/>
                </a:ext>
              </a:extLst>
            </p:cNvPr>
            <p:cNvCxnSpPr/>
            <p:nvPr/>
          </p:nvCxnSpPr>
          <p:spPr>
            <a:xfrm flipV="1">
              <a:off x="2230969" y="3418354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6A3A0BE-5D7B-4F2E-9A13-6C78A3AADC2B}"/>
                </a:ext>
              </a:extLst>
            </p:cNvPr>
            <p:cNvSpPr txBox="1"/>
            <p:nvPr/>
          </p:nvSpPr>
          <p:spPr>
            <a:xfrm>
              <a:off x="1853301" y="4277332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1968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B202668-E4D1-4DFF-908D-530E8475F257}"/>
                </a:ext>
              </a:extLst>
            </p:cNvPr>
            <p:cNvSpPr txBox="1"/>
            <p:nvPr/>
          </p:nvSpPr>
          <p:spPr>
            <a:xfrm>
              <a:off x="341954" y="1996197"/>
              <a:ext cx="35287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美国斯坦福大学三名不同专业研究生开发了“社会科学统计软件包”（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SPSS, Statistical Package for the Social Sciences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），诞生了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B974061-57C4-4B01-8A96-00AE155B4FCA}"/>
                </a:ext>
              </a:extLst>
            </p:cNvPr>
            <p:cNvCxnSpPr>
              <a:cxnSpLocks/>
            </p:cNvCxnSpPr>
            <p:nvPr/>
          </p:nvCxnSpPr>
          <p:spPr>
            <a:xfrm>
              <a:off x="3712108" y="4251564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406A3C7-1288-4E81-9540-F9440C5465BA}"/>
                </a:ext>
              </a:extLst>
            </p:cNvPr>
            <p:cNvSpPr txBox="1"/>
            <p:nvPr/>
          </p:nvSpPr>
          <p:spPr>
            <a:xfrm>
              <a:off x="3334440" y="3726522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201AFD3-29D8-4766-9EDA-7BCDB62C6562}"/>
                </a:ext>
              </a:extLst>
            </p:cNvPr>
            <p:cNvSpPr txBox="1"/>
            <p:nvPr/>
          </p:nvSpPr>
          <p:spPr>
            <a:xfrm>
              <a:off x="2759701" y="5180469"/>
              <a:ext cx="19048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推出用于个人电脑的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SPSS/PC+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03CDFA99-581A-4D13-B8FC-E4F9065C335E}"/>
                </a:ext>
              </a:extLst>
            </p:cNvPr>
            <p:cNvSpPr txBox="1"/>
            <p:nvPr/>
          </p:nvSpPr>
          <p:spPr>
            <a:xfrm>
              <a:off x="5340664" y="428250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1992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96E97BE0-CD90-46E0-A397-9FBE52F7C198}"/>
                </a:ext>
              </a:extLst>
            </p:cNvPr>
            <p:cNvCxnSpPr/>
            <p:nvPr/>
          </p:nvCxnSpPr>
          <p:spPr>
            <a:xfrm flipV="1">
              <a:off x="5737004" y="3418353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1466FC9-DB96-4269-87F1-BC50B1F618DF}"/>
                </a:ext>
              </a:extLst>
            </p:cNvPr>
            <p:cNvSpPr txBox="1"/>
            <p:nvPr/>
          </p:nvSpPr>
          <p:spPr>
            <a:xfrm>
              <a:off x="4017360" y="2124532"/>
              <a:ext cx="344341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defRPr/>
              </a:pPr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推出首个用于</a:t>
              </a: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Windows</a:t>
              </a:r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平台的</a:t>
              </a: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SPSS 11.0</a:t>
              </a:r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，此时</a:t>
              </a: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SPSS</a:t>
              </a:r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全称为“统计产品与服务解决方案”（</a:t>
              </a: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SPSS</a:t>
              </a:r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Statistical Product and Service Solutions </a:t>
              </a:r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BCC2CAF5-064F-4C87-A3EC-50FC6F975EF9}"/>
                </a:ext>
              </a:extLst>
            </p:cNvPr>
            <p:cNvCxnSpPr>
              <a:cxnSpLocks/>
            </p:cNvCxnSpPr>
            <p:nvPr/>
          </p:nvCxnSpPr>
          <p:spPr>
            <a:xfrm>
              <a:off x="7303032" y="4251565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CCF55A0-4A67-49EE-9373-D8B1B308AA05}"/>
                </a:ext>
              </a:extLst>
            </p:cNvPr>
            <p:cNvSpPr txBox="1"/>
            <p:nvPr/>
          </p:nvSpPr>
          <p:spPr>
            <a:xfrm>
              <a:off x="6925364" y="372355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2009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52259376-4262-412A-B0CB-357819C88FA8}"/>
                </a:ext>
              </a:extLst>
            </p:cNvPr>
            <p:cNvSpPr txBox="1"/>
            <p:nvPr/>
          </p:nvSpPr>
          <p:spPr>
            <a:xfrm>
              <a:off x="7986378" y="2370753"/>
              <a:ext cx="23558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被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IBM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公司收购，软件更名为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IBM SPSS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F710C15-C255-46ED-9AA7-C58B0D061131}"/>
                </a:ext>
              </a:extLst>
            </p:cNvPr>
            <p:cNvCxnSpPr/>
            <p:nvPr/>
          </p:nvCxnSpPr>
          <p:spPr>
            <a:xfrm flipV="1">
              <a:off x="9164323" y="3418353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5B16985-CF02-4CD2-B3A9-E72CE608F145}"/>
                </a:ext>
              </a:extLst>
            </p:cNvPr>
            <p:cNvSpPr txBox="1"/>
            <p:nvPr/>
          </p:nvSpPr>
          <p:spPr>
            <a:xfrm>
              <a:off x="9541990" y="5180471"/>
              <a:ext cx="17452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最新版本软件为</a:t>
              </a: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SPSS 28.0</a:t>
              </a:r>
              <a:endParaRPr lang="en-US" altLang="zh-CN" sz="1600" b="1" kern="0" dirty="0">
                <a:latin typeface="楷体_GB231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59D68FF-8B43-4253-828B-AD46312B719D}"/>
                </a:ext>
              </a:extLst>
            </p:cNvPr>
            <p:cNvSpPr txBox="1"/>
            <p:nvPr/>
          </p:nvSpPr>
          <p:spPr>
            <a:xfrm>
              <a:off x="8786655" y="4277332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D96801C-64A0-407A-961B-90A10ACAE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353306" y="4277332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D8310FE-D76B-4320-AFF8-737D0411C031}"/>
                </a:ext>
              </a:extLst>
            </p:cNvPr>
            <p:cNvSpPr txBox="1"/>
            <p:nvPr/>
          </p:nvSpPr>
          <p:spPr>
            <a:xfrm>
              <a:off x="9975638" y="372355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3091062-81BA-4302-9EA1-8FBC5C6F9423}"/>
                </a:ext>
              </a:extLst>
            </p:cNvPr>
            <p:cNvSpPr txBox="1"/>
            <p:nvPr/>
          </p:nvSpPr>
          <p:spPr>
            <a:xfrm>
              <a:off x="5523497" y="5184980"/>
              <a:ext cx="32631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软件更名为预测统计分析软件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(PASW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Predictive Analytics Software)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4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40" y="463692"/>
            <a:ext cx="1137990" cy="112842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08768A69-73B4-443E-903A-6A5608A963C6}"/>
              </a:ext>
            </a:extLst>
          </p:cNvPr>
          <p:cNvSpPr txBox="1">
            <a:spLocks noChangeArrowheads="1"/>
          </p:cNvSpPr>
          <p:nvPr/>
        </p:nvSpPr>
        <p:spPr>
          <a:xfrm>
            <a:off x="998220" y="2060359"/>
            <a:ext cx="10515600" cy="2957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优点：界面友好，使用简单，但是功能强大，可以编程，能解决绝大部分统计学问题，适合初学者。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缺点：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、菜单式的数据清理不够灵活、可重复性不强。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、虽然可以编程，但是代码编写不够友好。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、处理前沿的统计过程是其弱项。</a:t>
            </a:r>
          </a:p>
        </p:txBody>
      </p:sp>
    </p:spTree>
    <p:extLst>
      <p:ext uri="{BB962C8B-B14F-4D97-AF65-F5344CB8AC3E}">
        <p14:creationId xmlns:p14="http://schemas.microsoft.com/office/powerpoint/2010/main" val="422955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9F58E87-BD99-4F68-BF2A-0A8233670B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156" y="1592120"/>
            <a:ext cx="7967331" cy="49500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3DB4EBB-A813-4C14-9C0F-B645FCD6A48C}"/>
              </a:ext>
            </a:extLst>
          </p:cNvPr>
          <p:cNvSpPr txBox="1"/>
          <p:nvPr/>
        </p:nvSpPr>
        <p:spPr>
          <a:xfrm>
            <a:off x="156134" y="4316249"/>
            <a:ext cx="2438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Console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显示执行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语句的历史信息和输出，获得帮助信息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28016D13-FEA3-4124-BF10-36001904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Rstudio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主界面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CE83F-4CF4-43E2-9C53-80356A51CD79}"/>
              </a:ext>
            </a:extLst>
          </p:cNvPr>
          <p:cNvSpPr txBox="1"/>
          <p:nvPr/>
        </p:nvSpPr>
        <p:spPr>
          <a:xfrm>
            <a:off x="156134" y="1690687"/>
            <a:ext cx="2743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File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Script: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新建一个脚本文件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065B00-59A6-45B9-B6C8-CA51ADBC76C9}"/>
              </a:ext>
            </a:extLst>
          </p:cNvPr>
          <p:cNvSpPr txBox="1"/>
          <p:nvPr/>
        </p:nvSpPr>
        <p:spPr>
          <a:xfrm>
            <a:off x="156134" y="3089254"/>
            <a:ext cx="2276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Untitled1: 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新建的脚本，用于书写和保存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4ABF30-A66A-42D4-BD6C-644B3DF4BB84}"/>
              </a:ext>
            </a:extLst>
          </p:cNvPr>
          <p:cNvSpPr txBox="1"/>
          <p:nvPr/>
        </p:nvSpPr>
        <p:spPr>
          <a:xfrm>
            <a:off x="8265318" y="983925"/>
            <a:ext cx="3088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列出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环境中的数据集和变量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839A6F-2F46-457D-BC8D-9C902FCE14B9}"/>
              </a:ext>
            </a:extLst>
          </p:cNvPr>
          <p:cNvSpPr txBox="1"/>
          <p:nvPr/>
        </p:nvSpPr>
        <p:spPr>
          <a:xfrm>
            <a:off x="10449047" y="2077984"/>
            <a:ext cx="21052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History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显示运行过的命令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D9044B-8250-4382-B200-155BB6C0E62F}"/>
              </a:ext>
            </a:extLst>
          </p:cNvPr>
          <p:cNvSpPr txBox="1"/>
          <p:nvPr/>
        </p:nvSpPr>
        <p:spPr>
          <a:xfrm>
            <a:off x="10449047" y="3405110"/>
            <a:ext cx="1870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Files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显示当前工作目录下的文件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D5E77F3-B422-4FD9-8016-02C734B6CDA3}"/>
              </a:ext>
            </a:extLst>
          </p:cNvPr>
          <p:cNvSpPr txBox="1"/>
          <p:nvPr/>
        </p:nvSpPr>
        <p:spPr>
          <a:xfrm>
            <a:off x="10484487" y="6038058"/>
            <a:ext cx="16019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显示帮助信息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A251B2-4DD7-44B5-A91A-15900E6FE5E1}"/>
              </a:ext>
            </a:extLst>
          </p:cNvPr>
          <p:cNvSpPr txBox="1"/>
          <p:nvPr/>
        </p:nvSpPr>
        <p:spPr>
          <a:xfrm>
            <a:off x="10467752" y="5372643"/>
            <a:ext cx="17720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Packages: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加载或更新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03FFBFF-548D-490B-8B4E-D5FBD7D6D365}"/>
              </a:ext>
            </a:extLst>
          </p:cNvPr>
          <p:cNvSpPr txBox="1"/>
          <p:nvPr/>
        </p:nvSpPr>
        <p:spPr>
          <a:xfrm>
            <a:off x="10452932" y="4356065"/>
            <a:ext cx="1739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Plots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显示图像和导出图像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4945FD-4C00-4A28-B8C5-5557E5D217B5}"/>
              </a:ext>
            </a:extLst>
          </p:cNvPr>
          <p:cNvSpPr/>
          <p:nvPr/>
        </p:nvSpPr>
        <p:spPr>
          <a:xfrm>
            <a:off x="2517156" y="1690687"/>
            <a:ext cx="233132" cy="1593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7267B-6B5E-425C-9414-F361F6E1C621}"/>
              </a:ext>
            </a:extLst>
          </p:cNvPr>
          <p:cNvSpPr/>
          <p:nvPr/>
        </p:nvSpPr>
        <p:spPr>
          <a:xfrm>
            <a:off x="2612456" y="2069918"/>
            <a:ext cx="697813" cy="1593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82A17E-3D57-41DE-94E2-C352E4D9AD5A}"/>
              </a:ext>
            </a:extLst>
          </p:cNvPr>
          <p:cNvSpPr/>
          <p:nvPr/>
        </p:nvSpPr>
        <p:spPr>
          <a:xfrm>
            <a:off x="2594738" y="4090099"/>
            <a:ext cx="424909" cy="2261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AEF841E-C758-4263-8E31-BA6EDE534D88}"/>
              </a:ext>
            </a:extLst>
          </p:cNvPr>
          <p:cNvSpPr/>
          <p:nvPr/>
        </p:nvSpPr>
        <p:spPr>
          <a:xfrm>
            <a:off x="8337501" y="2054844"/>
            <a:ext cx="622201" cy="1854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D681D5-75B8-4FDA-9CAE-FE71558CAE00}"/>
              </a:ext>
            </a:extLst>
          </p:cNvPr>
          <p:cNvSpPr/>
          <p:nvPr/>
        </p:nvSpPr>
        <p:spPr>
          <a:xfrm>
            <a:off x="8337501" y="3974417"/>
            <a:ext cx="273099" cy="1854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B700C9A-44DA-4D98-85C6-41B8C1851A53}"/>
              </a:ext>
            </a:extLst>
          </p:cNvPr>
          <p:cNvSpPr/>
          <p:nvPr/>
        </p:nvSpPr>
        <p:spPr>
          <a:xfrm>
            <a:off x="8646335" y="3974416"/>
            <a:ext cx="273099" cy="1854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A5CA803-CD9B-4C85-AAD8-FCB9C0E0020D}"/>
              </a:ext>
            </a:extLst>
          </p:cNvPr>
          <p:cNvSpPr/>
          <p:nvPr/>
        </p:nvSpPr>
        <p:spPr>
          <a:xfrm>
            <a:off x="8971901" y="3976980"/>
            <a:ext cx="483987" cy="1829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2504C27-2600-4E3E-8529-BFC71AF42AE8}"/>
              </a:ext>
            </a:extLst>
          </p:cNvPr>
          <p:cNvSpPr/>
          <p:nvPr/>
        </p:nvSpPr>
        <p:spPr>
          <a:xfrm>
            <a:off x="9496440" y="3976096"/>
            <a:ext cx="273099" cy="1854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161FDE-8A28-42E7-A73B-CE497BA1D572}"/>
              </a:ext>
            </a:extLst>
          </p:cNvPr>
          <p:cNvSpPr/>
          <p:nvPr/>
        </p:nvSpPr>
        <p:spPr>
          <a:xfrm>
            <a:off x="9002222" y="2059854"/>
            <a:ext cx="340254" cy="1829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6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  <p:bldP spid="19" grpId="0"/>
      <p:bldP spid="21" grpId="0"/>
      <p:bldP spid="22" grpId="0"/>
      <p:bldP spid="24" grpId="0"/>
      <p:bldP spid="26" grpId="0"/>
      <p:bldP spid="2" grpId="0" animBg="1"/>
      <p:bldP spid="18" grpId="0" animBg="1"/>
      <p:bldP spid="20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推荐的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学习途径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36320" y="1978025"/>
            <a:ext cx="11018520" cy="4372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u="sng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https://www.bilibili.com/video/BV1hv411C7T9?spm_id_from=333.337.search-card.all.click&amp;vd_source=75e66e0433dd517c6dc641b67379e297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u="sng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https://www.spss-tutorials.com/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40" y="463692"/>
            <a:ext cx="1137990" cy="11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28016D13-FEA3-4124-BF10-36001904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SPSS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主界面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2D8B0C43-C787-4B6A-A12A-139F14046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286" y="555098"/>
            <a:ext cx="953628" cy="94561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8A51414-08F2-4724-B959-8E51EB2B0B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842" y="1559827"/>
            <a:ext cx="7072313" cy="480554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A8B78A-66B2-437C-83FA-EAA89586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43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28016D13-FEA3-4124-BF10-36001904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数据的导入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2D8B0C43-C787-4B6A-A12A-139F14046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286" y="555098"/>
            <a:ext cx="953628" cy="94561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A8B78A-66B2-437C-83FA-EAA89586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399228-E12F-42A0-8DCA-F7E105CE5A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842" y="1550804"/>
            <a:ext cx="7072313" cy="480554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ED92FFD-819C-40BB-9A79-DD1F9C20A644}"/>
              </a:ext>
            </a:extLst>
          </p:cNvPr>
          <p:cNvGrpSpPr/>
          <p:nvPr/>
        </p:nvGrpSpPr>
        <p:grpSpPr>
          <a:xfrm>
            <a:off x="1521917" y="1620747"/>
            <a:ext cx="9489199" cy="4805545"/>
            <a:chOff x="1788420" y="1559828"/>
            <a:chExt cx="9489199" cy="480554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5DEB0C-3C55-44DB-ABE6-C6CED7B8C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8420" y="1559828"/>
              <a:ext cx="3184145" cy="480554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ABD4779-AE70-42F6-AB24-47924B13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3580" y="2032779"/>
              <a:ext cx="5334039" cy="3981479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BAE48C29-C984-4635-9959-AD6C003478B9}"/>
                </a:ext>
              </a:extLst>
            </p:cNvPr>
            <p:cNvCxnSpPr/>
            <p:nvPr/>
          </p:nvCxnSpPr>
          <p:spPr>
            <a:xfrm>
              <a:off x="5145206" y="4023518"/>
              <a:ext cx="63234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3579A48A-C2F8-4193-B258-970F6631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034" y="1723214"/>
            <a:ext cx="4972086" cy="46006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0EE3D8-3FE0-4714-A1FB-F733DACD5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1034" y="1694422"/>
            <a:ext cx="4972086" cy="46006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2C6634-3024-4F80-888E-E90E45712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034" y="1694422"/>
            <a:ext cx="4972086" cy="46006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20EC2F9-A6B9-4466-9ADE-2B04FA405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1034" y="1690687"/>
            <a:ext cx="4972086" cy="46006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B9A430D-D5C3-4976-A3C5-6F83811164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1034" y="1686952"/>
            <a:ext cx="4972086" cy="46006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5D38E0A-1CBC-4AF8-8CC9-D4F3F74579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1034" y="1683217"/>
            <a:ext cx="4972086" cy="460060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58F94B2-E2CE-41AC-A827-C52829BEEA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4035" y="1652924"/>
            <a:ext cx="8183925" cy="47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3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148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集中趋势的指标：算术均数、几何均数、中位数、百分位数、众数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离散趋势的指标：极差、四分位数间距、方差、标准差、变异系数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箱式图的绘制</a:t>
            </a:r>
          </a:p>
        </p:txBody>
      </p:sp>
    </p:spTree>
    <p:extLst>
      <p:ext uri="{BB962C8B-B14F-4D97-AF65-F5344CB8AC3E}">
        <p14:creationId xmlns:p14="http://schemas.microsoft.com/office/powerpoint/2010/main" val="148029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523348-7FC5-4C73-A3A8-074AFEC2A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286" y="555098"/>
            <a:ext cx="953628" cy="9456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D6618D-C73F-4C28-95B9-4AB28DCB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34" y="1652922"/>
            <a:ext cx="8183925" cy="47411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96E07A-853F-44BE-93B4-AA2D31FBC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18" y="1670135"/>
            <a:ext cx="5395758" cy="470676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FC3E039-8F3D-4219-90A7-2602D61075AF}"/>
              </a:ext>
            </a:extLst>
          </p:cNvPr>
          <p:cNvGrpSpPr/>
          <p:nvPr/>
        </p:nvGrpSpPr>
        <p:grpSpPr>
          <a:xfrm>
            <a:off x="1635564" y="1842897"/>
            <a:ext cx="8552395" cy="3838603"/>
            <a:chOff x="1527376" y="1950972"/>
            <a:chExt cx="8552395" cy="383860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2D5742-D256-4A7E-AFDB-6C8BF667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7376" y="2351024"/>
              <a:ext cx="4495833" cy="303849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F44FC19-0683-473C-8F12-B5597BDD4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0297" y="1950972"/>
              <a:ext cx="3219474" cy="3838603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1895956-8A44-4606-83DF-C8740471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051" y="2107760"/>
            <a:ext cx="2153889" cy="33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8D060E0-81F2-46B9-99E9-C21FD2321B76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箱式图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038E167-A0FE-4AE2-8156-D8AB63D49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286" y="555098"/>
            <a:ext cx="953628" cy="94561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36A7520-8F78-4964-985A-2B4B3735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36" y="1950814"/>
            <a:ext cx="7826901" cy="453435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DED5C49-8C34-4D34-BA79-2F0BD6320A59}"/>
              </a:ext>
            </a:extLst>
          </p:cNvPr>
          <p:cNvGrpSpPr/>
          <p:nvPr/>
        </p:nvGrpSpPr>
        <p:grpSpPr>
          <a:xfrm>
            <a:off x="1442013" y="1934772"/>
            <a:ext cx="9590999" cy="4524408"/>
            <a:chOff x="1442013" y="1934772"/>
            <a:chExt cx="9590999" cy="452440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AF5A342-5995-4704-97D3-94213EF4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2013" y="1934772"/>
              <a:ext cx="7167615" cy="452440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C90016-399E-4BD4-87B8-64204F97A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8051" y="2941632"/>
              <a:ext cx="1504961" cy="2552719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902A333-FC66-4322-8467-8BE1C8A5DF21}"/>
              </a:ext>
            </a:extLst>
          </p:cNvPr>
          <p:cNvGrpSpPr/>
          <p:nvPr/>
        </p:nvGrpSpPr>
        <p:grpSpPr>
          <a:xfrm>
            <a:off x="1676537" y="2110941"/>
            <a:ext cx="9356475" cy="4229131"/>
            <a:chOff x="1693052" y="2164860"/>
            <a:chExt cx="9356475" cy="422913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230515-A5A0-439B-8689-0E44C809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3052" y="2164860"/>
              <a:ext cx="4467258" cy="422913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B7827D0-DB41-44B6-B412-91B3D4BA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04948" y="2578894"/>
              <a:ext cx="4244579" cy="3401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67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148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图示法：直方图、曲线法、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P-P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Q-Q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偏度和峰度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非参数检验：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Shapiro-Wilk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检验、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Kolmogorov-Smirnov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80612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图示法：频数分布直方图、正态分布曲线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D94795-C7D1-4498-8D21-5323ED065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286" y="555098"/>
            <a:ext cx="953628" cy="9456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1783C3-C55D-441C-91F3-3C07E2B64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51" y="2052924"/>
            <a:ext cx="7558496" cy="437886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8BDD36-12DF-4C88-B085-55D5F02C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33" y="2047313"/>
            <a:ext cx="6979931" cy="438447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2B153EB-9571-451A-9404-981D42C49FF9}"/>
              </a:ext>
            </a:extLst>
          </p:cNvPr>
          <p:cNvGrpSpPr/>
          <p:nvPr/>
        </p:nvGrpSpPr>
        <p:grpSpPr>
          <a:xfrm>
            <a:off x="1631100" y="2279734"/>
            <a:ext cx="9868154" cy="3911995"/>
            <a:chOff x="1549335" y="2440931"/>
            <a:chExt cx="9868154" cy="391199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0E876E5-824F-4C2A-BD6D-3E96A305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9335" y="2440931"/>
              <a:ext cx="4064130" cy="358959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447E8DD-83F1-4A47-8DAF-0ACFFF4C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5257" y="2440931"/>
              <a:ext cx="4882232" cy="3911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7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P-P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6E455F-435D-4CC3-BB95-BDAC03E8B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286" y="555098"/>
            <a:ext cx="953628" cy="9456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6D6E0AE-60A8-45B3-BEBA-D48126F4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51" y="2052924"/>
            <a:ext cx="7558496" cy="437886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0AF45D-35DD-4226-936F-63AE5BDAC4F4}"/>
              </a:ext>
            </a:extLst>
          </p:cNvPr>
          <p:cNvGrpSpPr/>
          <p:nvPr/>
        </p:nvGrpSpPr>
        <p:grpSpPr>
          <a:xfrm>
            <a:off x="1271054" y="2039286"/>
            <a:ext cx="9917027" cy="4406135"/>
            <a:chOff x="1271054" y="2039286"/>
            <a:chExt cx="9917027" cy="440613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A36796-FF5B-4FB3-BBAF-50810B888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054" y="2039286"/>
              <a:ext cx="4338637" cy="440613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7D73A84-EBD2-4545-BAE8-5EB59DEA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1233" y="2217561"/>
              <a:ext cx="5236848" cy="4049584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14F5EBA3-5898-49EC-82BC-7A2A50D9B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316" y="2196774"/>
            <a:ext cx="5105833" cy="40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7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Q-Q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E75549-494A-4B38-BD1E-248F24393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286" y="555098"/>
            <a:ext cx="953628" cy="94561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49493F-0DBE-4CFF-8BD8-465251615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51" y="2052924"/>
            <a:ext cx="7558496" cy="437886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C09F35-554B-4902-80F1-2B887E5B3DCA}"/>
              </a:ext>
            </a:extLst>
          </p:cNvPr>
          <p:cNvGrpSpPr/>
          <p:nvPr/>
        </p:nvGrpSpPr>
        <p:grpSpPr>
          <a:xfrm>
            <a:off x="1599032" y="2037194"/>
            <a:ext cx="8993934" cy="4416598"/>
            <a:chOff x="1970663" y="2076277"/>
            <a:chExt cx="8993934" cy="441659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901AB54-7B0F-4987-81C3-10E38F13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663" y="2076277"/>
              <a:ext cx="4311531" cy="441659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0E3A13E-50BC-4BC8-9711-E2EA054BF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4536" y="2734102"/>
              <a:ext cx="4030061" cy="3116392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006DA384-3360-46C9-B278-BF3B41B3B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720" y="2131128"/>
            <a:ext cx="5269686" cy="422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0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DA4CD74-AD10-45BB-88AB-CE6ED1AE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56" y="1707715"/>
            <a:ext cx="7135794" cy="4990633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508ABDE-04F7-4B10-BB18-F0FDD4FEC19E}"/>
              </a:ext>
            </a:extLst>
          </p:cNvPr>
          <p:cNvSpPr txBox="1">
            <a:spLocks/>
          </p:cNvSpPr>
          <p:nvPr/>
        </p:nvSpPr>
        <p:spPr>
          <a:xfrm>
            <a:off x="2581752" y="1386647"/>
            <a:ext cx="8329974" cy="480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支持的数据来源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38035" y="365124"/>
            <a:ext cx="8987051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数据的导入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516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1BBDE73-2F3D-4215-A0FD-C21ED636D4C4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偏度和峰度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DCE149-27D1-4E4A-A707-D21969FDE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286" y="555098"/>
            <a:ext cx="953628" cy="9456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0116F39-C54D-45E7-9285-61916F94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57" y="2065647"/>
            <a:ext cx="7558496" cy="43788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8990A5-3330-4D9C-8EB3-AAC0798E6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80" y="2114013"/>
            <a:ext cx="4278838" cy="437886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931866-4756-4CF4-A25D-D58927C59ED4}"/>
              </a:ext>
            </a:extLst>
          </p:cNvPr>
          <p:cNvGrpSpPr/>
          <p:nvPr/>
        </p:nvGrpSpPr>
        <p:grpSpPr>
          <a:xfrm>
            <a:off x="2201437" y="2403192"/>
            <a:ext cx="7153735" cy="3800503"/>
            <a:chOff x="2323577" y="2342102"/>
            <a:chExt cx="7153735" cy="380050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F56466F-CB1A-48A8-81A0-E7DF2C5B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3577" y="3047821"/>
              <a:ext cx="3954318" cy="238906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1B76BA5-2638-4BE6-9FB0-4E3F2E5DE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322" y="2342102"/>
              <a:ext cx="2085990" cy="3800503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C1CB1C-0813-452C-8E8E-3EC92C50F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734" y="2719189"/>
            <a:ext cx="5805141" cy="14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1BBDE73-2F3D-4215-A0FD-C21ED636D4C4}"/>
              </a:ext>
            </a:extLst>
          </p:cNvPr>
          <p:cNvSpPr txBox="1">
            <a:spLocks noChangeArrowheads="1"/>
          </p:cNvSpPr>
          <p:nvPr/>
        </p:nvSpPr>
        <p:spPr>
          <a:xfrm>
            <a:off x="2424000" y="1392678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非参数检验：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Shapiro-Wilk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检验、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Kolmogorov-Smirnov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462E57-13AE-4E96-B6FA-DA83D3B6C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286" y="555098"/>
            <a:ext cx="953628" cy="94561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2185C86-B967-46D4-8A09-3E628AC66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51" y="2052924"/>
            <a:ext cx="7558496" cy="43788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4FD775-4200-4233-A9E8-DAFAF02B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04" y="2052924"/>
            <a:ext cx="4281294" cy="437758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10836F8-EB16-4313-BF55-9FD27D4342B4}"/>
              </a:ext>
            </a:extLst>
          </p:cNvPr>
          <p:cNvGrpSpPr/>
          <p:nvPr/>
        </p:nvGrpSpPr>
        <p:grpSpPr>
          <a:xfrm>
            <a:off x="1838049" y="2389686"/>
            <a:ext cx="7907770" cy="3162323"/>
            <a:chOff x="1838049" y="2389686"/>
            <a:chExt cx="7907770" cy="316232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B27F360-1ED6-455C-B169-FA9FBEA3F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5976" y="2389686"/>
              <a:ext cx="2409843" cy="31623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1B03E4C-BEDE-4657-9C9F-01CA59533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8049" y="2389686"/>
              <a:ext cx="4495833" cy="3124223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7DA8DB78-B18D-42F7-B95B-B157D5A99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297" y="3221001"/>
            <a:ext cx="6515404" cy="149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常用统计软件简介及应用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845469" y="2060654"/>
            <a:ext cx="8329974" cy="410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 (Statistical Analysis System)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 (Statistical Product Service Solutions)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 (</a:t>
            </a: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Statacorp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Stata)</a:t>
            </a:r>
          </a:p>
        </p:txBody>
      </p:sp>
    </p:spTree>
    <p:extLst>
      <p:ext uri="{BB962C8B-B14F-4D97-AF65-F5344CB8AC3E}">
        <p14:creationId xmlns:p14="http://schemas.microsoft.com/office/powerpoint/2010/main" val="15041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是什么？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819" y="840352"/>
            <a:ext cx="1578410" cy="365125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76A1B717-5FE4-430B-9300-E08558560E30}"/>
              </a:ext>
            </a:extLst>
          </p:cNvPr>
          <p:cNvSpPr txBox="1">
            <a:spLocks noChangeArrowheads="1"/>
          </p:cNvSpPr>
          <p:nvPr/>
        </p:nvSpPr>
        <p:spPr>
          <a:xfrm>
            <a:off x="4282557" y="2951243"/>
            <a:ext cx="3626884" cy="955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“半自动相机”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185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发展史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A6278AC-4B3D-47C6-90BB-7009DDDE7255}"/>
              </a:ext>
            </a:extLst>
          </p:cNvPr>
          <p:cNvSpPr txBox="1">
            <a:spLocks noChangeArrowheads="1"/>
          </p:cNvSpPr>
          <p:nvPr/>
        </p:nvSpPr>
        <p:spPr>
          <a:xfrm>
            <a:off x="1039575" y="18581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6" name="图片 9">
            <a:extLst>
              <a:ext uri="{FF2B5EF4-FFF2-40B4-BE49-F238E27FC236}">
                <a16:creationId xmlns:a16="http://schemas.microsoft.com/office/drawing/2014/main" id="{3ED7E52F-55D5-42AF-BF7A-F6B42C3F09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19" y="840352"/>
            <a:ext cx="1578410" cy="36512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DF2DE1-327C-4FEC-9DE4-E5FBC8932A96}"/>
              </a:ext>
            </a:extLst>
          </p:cNvPr>
          <p:cNvGrpSpPr/>
          <p:nvPr/>
        </p:nvGrpSpPr>
        <p:grpSpPr>
          <a:xfrm>
            <a:off x="1746527" y="2165915"/>
            <a:ext cx="9101696" cy="2921592"/>
            <a:chOff x="1353592" y="2021423"/>
            <a:chExt cx="9101696" cy="292159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342450B7-ED80-4488-9ED1-7DFA36249B48}"/>
                </a:ext>
              </a:extLst>
            </p:cNvPr>
            <p:cNvCxnSpPr>
              <a:cxnSpLocks/>
            </p:cNvCxnSpPr>
            <p:nvPr/>
          </p:nvCxnSpPr>
          <p:spPr>
            <a:xfrm>
              <a:off x="1409024" y="3732906"/>
              <a:ext cx="9046264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0A73B25-062A-4779-9805-791718681629}"/>
                </a:ext>
              </a:extLst>
            </p:cNvPr>
            <p:cNvCxnSpPr/>
            <p:nvPr/>
          </p:nvCxnSpPr>
          <p:spPr>
            <a:xfrm flipV="1">
              <a:off x="2276012" y="2936166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CFF075-CC0C-42AE-92FF-A84792987F5D}"/>
                </a:ext>
              </a:extLst>
            </p:cNvPr>
            <p:cNvSpPr txBox="1"/>
            <p:nvPr/>
          </p:nvSpPr>
          <p:spPr>
            <a:xfrm>
              <a:off x="1898344" y="3795144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93FF45-2558-4CEF-990B-547C9D31BD2E}"/>
                </a:ext>
              </a:extLst>
            </p:cNvPr>
            <p:cNvSpPr txBox="1"/>
            <p:nvPr/>
          </p:nvSpPr>
          <p:spPr>
            <a:xfrm>
              <a:off x="1353592" y="2021423"/>
              <a:ext cx="18448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UCLA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两名博士生使用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语言开发了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Stata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8C271BA-919B-46A4-935E-C15C5ADEF7E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51" y="3769376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0FAD5FE-3F39-4889-A813-24297A606836}"/>
                </a:ext>
              </a:extLst>
            </p:cNvPr>
            <p:cNvSpPr txBox="1"/>
            <p:nvPr/>
          </p:nvSpPr>
          <p:spPr>
            <a:xfrm>
              <a:off x="3379483" y="3244334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1985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36E532F-F1D4-4141-B09B-F2AE54A87E1C}"/>
                </a:ext>
              </a:extLst>
            </p:cNvPr>
            <p:cNvSpPr txBox="1"/>
            <p:nvPr/>
          </p:nvSpPr>
          <p:spPr>
            <a:xfrm>
              <a:off x="2955194" y="4597620"/>
              <a:ext cx="1603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Stata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公司成立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44DF704-32B0-4BB3-A693-2BF56BB79E9E}"/>
                </a:ext>
              </a:extLst>
            </p:cNvPr>
            <p:cNvSpPr txBox="1"/>
            <p:nvPr/>
          </p:nvSpPr>
          <p:spPr>
            <a:xfrm>
              <a:off x="5095029" y="3795144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1990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0A7936A4-45FA-43DB-9B4E-278B4C4EF81D}"/>
                </a:ext>
              </a:extLst>
            </p:cNvPr>
            <p:cNvCxnSpPr/>
            <p:nvPr/>
          </p:nvCxnSpPr>
          <p:spPr>
            <a:xfrm flipV="1">
              <a:off x="5472697" y="2936164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3432A43-1B73-4196-9C55-E90A983994C7}"/>
                </a:ext>
              </a:extLst>
            </p:cNvPr>
            <p:cNvSpPr txBox="1"/>
            <p:nvPr/>
          </p:nvSpPr>
          <p:spPr>
            <a:xfrm>
              <a:off x="4337179" y="2141978"/>
              <a:ext cx="2271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Hamilton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出版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Statistics with Stata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CEC888F3-BC71-4AF2-BF88-0E161CF3B7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8075" y="3769377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2E68331-7C27-4027-AE53-16C146121572}"/>
                </a:ext>
              </a:extLst>
            </p:cNvPr>
            <p:cNvSpPr txBox="1"/>
            <p:nvPr/>
          </p:nvSpPr>
          <p:spPr>
            <a:xfrm>
              <a:off x="6970407" y="3244334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2000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55328E3-200A-4B1F-97A0-9858CF783B2E}"/>
                </a:ext>
              </a:extLst>
            </p:cNvPr>
            <p:cNvSpPr txBox="1"/>
            <p:nvPr/>
          </p:nvSpPr>
          <p:spPr>
            <a:xfrm>
              <a:off x="6546118" y="4604461"/>
              <a:ext cx="1603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Stata 7.0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C2A70A79-3874-4F05-A890-0A7311BB365E}"/>
                </a:ext>
              </a:extLst>
            </p:cNvPr>
            <p:cNvCxnSpPr/>
            <p:nvPr/>
          </p:nvCxnSpPr>
          <p:spPr>
            <a:xfrm flipV="1">
              <a:off x="9209366" y="2936165"/>
              <a:ext cx="0" cy="7602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B53B2BC-6E3F-4B37-B145-C8550ED8AB86}"/>
                </a:ext>
              </a:extLst>
            </p:cNvPr>
            <p:cNvSpPr txBox="1"/>
            <p:nvPr/>
          </p:nvSpPr>
          <p:spPr>
            <a:xfrm>
              <a:off x="8286946" y="2141978"/>
              <a:ext cx="1844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最新版本软件为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Stata 17.0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0937812-C320-4D4E-9C20-F05C0BE4283A}"/>
                </a:ext>
              </a:extLst>
            </p:cNvPr>
            <p:cNvSpPr txBox="1"/>
            <p:nvPr/>
          </p:nvSpPr>
          <p:spPr>
            <a:xfrm>
              <a:off x="8831698" y="3801483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08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8768A69-73B4-443E-903A-6A5608A963C6}"/>
              </a:ext>
            </a:extLst>
          </p:cNvPr>
          <p:cNvSpPr txBox="1">
            <a:spLocks noChangeArrowheads="1"/>
          </p:cNvSpPr>
          <p:nvPr/>
        </p:nvSpPr>
        <p:spPr>
          <a:xfrm>
            <a:off x="978755" y="2278931"/>
            <a:ext cx="10515600" cy="2957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将菜单操作和命令编程结合起来，较好地实现了使用简便和功能强大两者的结合，受到初学者和高级用户的普遍欢迎</a:t>
            </a:r>
            <a:endParaRPr lang="en-US" altLang="zh-CN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从诞生时就带着经济学的“基因”，近年来发展迅速，广泛应用于医学、生物统计学等多个领域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9">
            <a:extLst>
              <a:ext uri="{FF2B5EF4-FFF2-40B4-BE49-F238E27FC236}">
                <a16:creationId xmlns:a16="http://schemas.microsoft.com/office/drawing/2014/main" id="{441E4100-AB16-49C6-A4F2-26414EC022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819" y="840352"/>
            <a:ext cx="157841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推荐的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学习途径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36320" y="1978025"/>
            <a:ext cx="11018520" cy="4372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i="1" u="sng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http://www.Stata.com</a:t>
            </a:r>
          </a:p>
          <a:p>
            <a:pPr>
              <a:lnSpc>
                <a:spcPct val="150000"/>
              </a:lnSpc>
            </a:pPr>
            <a:r>
              <a:rPr lang="en-US" altLang="zh-CN" b="1" i="1" u="sng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https://stats.oarc.ucla.edu/stata/modules/</a:t>
            </a:r>
            <a:endParaRPr lang="en-US" altLang="zh-CN" b="1" i="1" u="sng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i="1" u="sng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http://www.stata-press.com/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9">
            <a:extLst>
              <a:ext uri="{FF2B5EF4-FFF2-40B4-BE49-F238E27FC236}">
                <a16:creationId xmlns:a16="http://schemas.microsoft.com/office/drawing/2014/main" id="{20E46129-A195-4826-A855-0DCEDF59E3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19" y="840352"/>
            <a:ext cx="157841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标题 2">
            <a:extLst>
              <a:ext uri="{FF2B5EF4-FFF2-40B4-BE49-F238E27FC236}">
                <a16:creationId xmlns:a16="http://schemas.microsoft.com/office/drawing/2014/main" id="{367BC901-01FC-4B6A-A723-53A2F93F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主界面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556FEC-5793-4022-8A61-414EFAF519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E6536A-C9C8-4EF3-A655-712A496DC9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547" y="1413496"/>
            <a:ext cx="9078905" cy="49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8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标题 2">
            <a:extLst>
              <a:ext uri="{FF2B5EF4-FFF2-40B4-BE49-F238E27FC236}">
                <a16:creationId xmlns:a16="http://schemas.microsoft.com/office/drawing/2014/main" id="{367BC901-01FC-4B6A-A723-53A2F93F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数据的导入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556FEC-5793-4022-8A61-414EFAF519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652477-9E24-461A-ABD4-5DF3F6CE84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547" y="1413496"/>
            <a:ext cx="9078905" cy="49177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6A1E96C-1173-4F62-A4E0-932E5D5AB5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171" y="1413496"/>
            <a:ext cx="8185655" cy="49177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B011B9-3692-4D85-8D98-734B4F96E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968" y="1446430"/>
            <a:ext cx="6630059" cy="48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607E-32A5-4FAF-9562-6AF2A9B4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644"/>
            <a:ext cx="10515600" cy="928687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7DB367E-B326-4918-8858-FF100C3C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5406986A-9AF0-4D66-A3F0-CE14DB5C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72976E7A-36C4-4597-A0A1-3E183A57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5238DE-0F1A-4805-B915-B27FCAF1DE2E}"/>
              </a:ext>
            </a:extLst>
          </p:cNvPr>
          <p:cNvSpPr txBox="1">
            <a:spLocks/>
          </p:cNvSpPr>
          <p:nvPr/>
        </p:nvSpPr>
        <p:spPr>
          <a:xfrm>
            <a:off x="1539147" y="2354828"/>
            <a:ext cx="9722754" cy="2148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集中趋势的指标：算术均数、几何均数、中位数、百分位数、众数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离散趋势的指标：极差、四分位数间距、方差、标准差、变异系数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箱式图的绘制</a:t>
            </a:r>
          </a:p>
        </p:txBody>
      </p:sp>
    </p:spTree>
    <p:extLst>
      <p:ext uri="{BB962C8B-B14F-4D97-AF65-F5344CB8AC3E}">
        <p14:creationId xmlns:p14="http://schemas.microsoft.com/office/powerpoint/2010/main" val="18923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DA4CD74-AD10-45BB-88AB-CE6ED1AE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41" y="1690687"/>
            <a:ext cx="7135794" cy="4990633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508ABDE-04F7-4B10-BB18-F0FDD4FEC19E}"/>
              </a:ext>
            </a:extLst>
          </p:cNvPr>
          <p:cNvSpPr txBox="1">
            <a:spLocks/>
          </p:cNvSpPr>
          <p:nvPr/>
        </p:nvSpPr>
        <p:spPr>
          <a:xfrm>
            <a:off x="2607837" y="1348678"/>
            <a:ext cx="8329974" cy="480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读取不同类型数据依赖的包及函数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package_name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function_name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38035" y="365124"/>
            <a:ext cx="8987051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数据的导入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84A8BD-0760-4BDD-8DFC-D4186B72208A}"/>
              </a:ext>
            </a:extLst>
          </p:cNvPr>
          <p:cNvSpPr txBox="1"/>
          <p:nvPr/>
        </p:nvSpPr>
        <p:spPr>
          <a:xfrm>
            <a:off x="8036907" y="3013502"/>
            <a:ext cx="2775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openxlsx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openxlsx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readxl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read_excel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58B01F-6871-4246-9448-9942CC5394AA}"/>
              </a:ext>
            </a:extLst>
          </p:cNvPr>
          <p:cNvSpPr txBox="1"/>
          <p:nvPr/>
        </p:nvSpPr>
        <p:spPr>
          <a:xfrm>
            <a:off x="2359439" y="3218601"/>
            <a:ext cx="2304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read.csv()</a:t>
            </a:r>
            <a:endParaRPr lang="zh-CN" altLang="en-US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utils::</a:t>
            </a: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read.table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()</a:t>
            </a:r>
            <a:endParaRPr lang="zh-CN" altLang="en-US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4E7FD9-A121-45F5-BEE6-70C6491C9D20}"/>
              </a:ext>
            </a:extLst>
          </p:cNvPr>
          <p:cNvSpPr txBox="1"/>
          <p:nvPr/>
        </p:nvSpPr>
        <p:spPr>
          <a:xfrm>
            <a:off x="6973414" y="2387604"/>
            <a:ext cx="25838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foreign:: </a:t>
            </a: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read.spss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hmisc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spss.get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9C556C-5EC6-4496-9472-E978CBDADD9D}"/>
              </a:ext>
            </a:extLst>
          </p:cNvPr>
          <p:cNvSpPr txBox="1"/>
          <p:nvPr/>
        </p:nvSpPr>
        <p:spPr>
          <a:xfrm>
            <a:off x="2607837" y="2131064"/>
            <a:ext cx="30163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foreign::</a:t>
            </a: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read.ssd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hmisc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sas.get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sas7bdat::read.sas7bdat()</a:t>
            </a:r>
            <a:endParaRPr lang="zh-CN" altLang="en-US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69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199" y="35094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集中趋势：算数均数、几何均数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8765DC-4C42-4191-94E1-143F905FDD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31165"/>
            <a:ext cx="1578410" cy="36512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4BFE595-ADC7-4483-B700-1B68EEFF1F1D}"/>
              </a:ext>
            </a:extLst>
          </p:cNvPr>
          <p:cNvGrpSpPr/>
          <p:nvPr/>
        </p:nvGrpSpPr>
        <p:grpSpPr>
          <a:xfrm>
            <a:off x="1281999" y="2045761"/>
            <a:ext cx="9729092" cy="4423408"/>
            <a:chOff x="1281999" y="2045761"/>
            <a:chExt cx="9729092" cy="442340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AE01B27-D5AC-489F-8223-0849F6FE6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999" y="2045761"/>
              <a:ext cx="4475492" cy="442340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350924-9247-41A2-9526-ABACAB80B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786" y="2609628"/>
              <a:ext cx="4105305" cy="3295674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2C983F5A-764C-4E4D-83F5-03893B8CC693}"/>
                </a:ext>
              </a:extLst>
            </p:cNvPr>
            <p:cNvCxnSpPr/>
            <p:nvPr/>
          </p:nvCxnSpPr>
          <p:spPr>
            <a:xfrm flipV="1">
              <a:off x="5853998" y="3606536"/>
              <a:ext cx="969540" cy="76788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06ABCBA-32CD-4B14-A076-74207DF8F0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636"/>
          <a:stretch/>
        </p:blipFill>
        <p:spPr>
          <a:xfrm>
            <a:off x="2291419" y="3422444"/>
            <a:ext cx="6932143" cy="114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3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5094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集中趋势：中位数、百分位数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B58C05-5108-42D6-ABBA-3B795D9D5E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31165"/>
            <a:ext cx="1578410" cy="36512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60CC02-8ECE-4B77-A71C-F16C1D9C852E}"/>
              </a:ext>
            </a:extLst>
          </p:cNvPr>
          <p:cNvGrpSpPr/>
          <p:nvPr/>
        </p:nvGrpSpPr>
        <p:grpSpPr>
          <a:xfrm>
            <a:off x="693841" y="2255376"/>
            <a:ext cx="10547725" cy="3661810"/>
            <a:chOff x="693841" y="2255376"/>
            <a:chExt cx="10547725" cy="36618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44DC60-D0DE-4BF6-9802-609659555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3841" y="2852899"/>
              <a:ext cx="3746122" cy="1921913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541601F-38A6-4886-9703-762CF166D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0002" y="2852899"/>
              <a:ext cx="1975839" cy="92020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B7F3519-F005-46B0-A6F6-71133430B91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653" y="4296934"/>
              <a:ext cx="2099295" cy="39058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C556A2D-3272-4806-88CE-8A1738EA7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0878" y="2255376"/>
              <a:ext cx="5200688" cy="80486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26D740E-629E-4DFB-A137-94D642E5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0878" y="3635932"/>
              <a:ext cx="4424395" cy="2281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10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93F75DC-BC95-42D6-B145-B033029FD5C5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离散趋势：极差、四分位数间距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9">
            <a:extLst>
              <a:ext uri="{FF2B5EF4-FFF2-40B4-BE49-F238E27FC236}">
                <a16:creationId xmlns:a16="http://schemas.microsoft.com/office/drawing/2014/main" id="{E55B7AF2-F27F-421D-98C5-33AD2E66AE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489F403-04A4-42EB-ACC0-1FDDDA4D728D}"/>
              </a:ext>
            </a:extLst>
          </p:cNvPr>
          <p:cNvGrpSpPr/>
          <p:nvPr/>
        </p:nvGrpSpPr>
        <p:grpSpPr>
          <a:xfrm>
            <a:off x="896812" y="2578895"/>
            <a:ext cx="10398374" cy="2406477"/>
            <a:chOff x="896812" y="2578895"/>
            <a:chExt cx="10398374" cy="240647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02AE2BC-D1F1-442A-91A0-D3359008F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44661"/>
            <a:stretch/>
          </p:blipFill>
          <p:spPr>
            <a:xfrm>
              <a:off x="896812" y="2578895"/>
              <a:ext cx="2430199" cy="73850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99A0B18-3694-4030-82E0-7D28EF015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9388"/>
            <a:stretch/>
          </p:blipFill>
          <p:spPr>
            <a:xfrm>
              <a:off x="896813" y="4162587"/>
              <a:ext cx="2430199" cy="71914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AC7659-E125-4C5D-BA8B-BA66560E0CDC}"/>
                </a:ext>
              </a:extLst>
            </p:cNvPr>
            <p:cNvSpPr txBox="1"/>
            <p:nvPr/>
          </p:nvSpPr>
          <p:spPr>
            <a:xfrm>
              <a:off x="9624530" y="2772710"/>
              <a:ext cx="16706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极差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=Max-Min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5E45426-A96D-43C5-BC2D-5B320031A823}"/>
                </a:ext>
              </a:extLst>
            </p:cNvPr>
            <p:cNvSpPr txBox="1"/>
            <p:nvPr/>
          </p:nvSpPr>
          <p:spPr>
            <a:xfrm>
              <a:off x="9624530" y="4352880"/>
              <a:ext cx="16706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IQR=P75-P25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D2DA1AF-EB36-4C4C-89CC-B53EC08AFB27}"/>
                </a:ext>
              </a:extLst>
            </p:cNvPr>
            <p:cNvCxnSpPr>
              <a:cxnSpLocks/>
            </p:cNvCxnSpPr>
            <p:nvPr/>
          </p:nvCxnSpPr>
          <p:spPr>
            <a:xfrm>
              <a:off x="3474538" y="2941987"/>
              <a:ext cx="55139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4ECDDCD-68C2-4EC9-BDEE-C9D0F1B8ACD3}"/>
                </a:ext>
              </a:extLst>
            </p:cNvPr>
            <p:cNvCxnSpPr>
              <a:cxnSpLocks/>
            </p:cNvCxnSpPr>
            <p:nvPr/>
          </p:nvCxnSpPr>
          <p:spPr>
            <a:xfrm>
              <a:off x="3474538" y="4522157"/>
              <a:ext cx="55139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4394BC0-88C7-438F-BE78-C6BE8F90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0622" y="2663537"/>
              <a:ext cx="4876836" cy="55721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30E2B8-DD04-490E-97EA-4DD1C1ECD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0622" y="4058942"/>
              <a:ext cx="4891006" cy="926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3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7333F4-255D-402A-810E-5AF8C9631736}"/>
              </a:ext>
            </a:extLst>
          </p:cNvPr>
          <p:cNvSpPr txBox="1">
            <a:spLocks noChangeArrowheads="1"/>
          </p:cNvSpPr>
          <p:nvPr/>
        </p:nvSpPr>
        <p:spPr>
          <a:xfrm>
            <a:off x="1189607" y="1307259"/>
            <a:ext cx="8464757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离散趋势：方差、标准差、变异系数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90DF2A-27C8-4E61-98B9-172BE6E855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542A5EF-1C1A-480A-BFB0-CDC2D7BA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202" y="2045761"/>
            <a:ext cx="4395820" cy="23003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610F10-C626-475D-9D54-03E067456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202" y="5092490"/>
            <a:ext cx="3214711" cy="74771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F153630-1823-41A2-BFC5-918D1DA35D6A}"/>
              </a:ext>
            </a:extLst>
          </p:cNvPr>
          <p:cNvGrpSpPr/>
          <p:nvPr/>
        </p:nvGrpSpPr>
        <p:grpSpPr>
          <a:xfrm>
            <a:off x="838200" y="2045761"/>
            <a:ext cx="9476821" cy="3909801"/>
            <a:chOff x="838200" y="2045761"/>
            <a:chExt cx="9476821" cy="390980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C4DE5A6-8A49-40DE-A744-B1F6FD534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47"/>
            <a:stretch/>
          </p:blipFill>
          <p:spPr>
            <a:xfrm>
              <a:off x="838200" y="2487083"/>
              <a:ext cx="3357085" cy="1037253"/>
            </a:xfrm>
            <a:prstGeom prst="rect">
              <a:avLst/>
            </a:prstGeom>
          </p:spPr>
        </p:pic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10278F7-173A-4570-88A4-EFA5ACF475CB}"/>
                </a:ext>
              </a:extLst>
            </p:cNvPr>
            <p:cNvCxnSpPr>
              <a:cxnSpLocks/>
            </p:cNvCxnSpPr>
            <p:nvPr/>
          </p:nvCxnSpPr>
          <p:spPr>
            <a:xfrm>
              <a:off x="4525965" y="2987895"/>
              <a:ext cx="89602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11A984D-A6F8-48F8-8D73-F63C4A4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5019232"/>
              <a:ext cx="3357084" cy="936330"/>
            </a:xfrm>
            <a:prstGeom prst="rect">
              <a:avLst/>
            </a:prstGeom>
          </p:spPr>
        </p:pic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6CCF8E7-293E-4C77-82B1-7526273C51D3}"/>
                </a:ext>
              </a:extLst>
            </p:cNvPr>
            <p:cNvCxnSpPr>
              <a:cxnSpLocks/>
            </p:cNvCxnSpPr>
            <p:nvPr/>
          </p:nvCxnSpPr>
          <p:spPr>
            <a:xfrm>
              <a:off x="4525965" y="5466349"/>
              <a:ext cx="89602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37A2052-6CFD-4D84-AF98-4D20018B1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9201" y="2045761"/>
              <a:ext cx="4395820" cy="230030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098C6FA-4FC9-43C3-9F69-7A0E9B935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9201" y="5113538"/>
              <a:ext cx="3214711" cy="747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4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实现定量资料的统计描述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8D060E0-81F2-46B9-99E9-C21FD2321B76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箱式图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9">
            <a:extLst>
              <a:ext uri="{FF2B5EF4-FFF2-40B4-BE49-F238E27FC236}">
                <a16:creationId xmlns:a16="http://schemas.microsoft.com/office/drawing/2014/main" id="{F853DEE6-B475-4E99-BB95-A6061D8E87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CA3B908-36B0-422C-83E0-0AAE6006F983}"/>
              </a:ext>
            </a:extLst>
          </p:cNvPr>
          <p:cNvGrpSpPr/>
          <p:nvPr/>
        </p:nvGrpSpPr>
        <p:grpSpPr>
          <a:xfrm>
            <a:off x="1312630" y="1987260"/>
            <a:ext cx="9566738" cy="4209042"/>
            <a:chOff x="1337137" y="1987260"/>
            <a:chExt cx="9566738" cy="420904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D90AD6E-1F5E-48C0-84F1-ED62519AA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7137" y="1987260"/>
              <a:ext cx="4410004" cy="420904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3E59B69-A127-40B2-B8F0-144AC9FD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6278" y="2932719"/>
              <a:ext cx="4047597" cy="2853525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BF72FD9-4001-43B1-8988-762DC06CF81D}"/>
                </a:ext>
              </a:extLst>
            </p:cNvPr>
            <p:cNvCxnSpPr/>
            <p:nvPr/>
          </p:nvCxnSpPr>
          <p:spPr>
            <a:xfrm flipV="1">
              <a:off x="5835618" y="4057363"/>
              <a:ext cx="873045" cy="3951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7FE991AF-053E-47AA-98C1-1176C792D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177" y="2530681"/>
            <a:ext cx="5026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图示法：频数分布直方图、正态分布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9">
            <a:extLst>
              <a:ext uri="{FF2B5EF4-FFF2-40B4-BE49-F238E27FC236}">
                <a16:creationId xmlns:a16="http://schemas.microsoft.com/office/drawing/2014/main" id="{A3F4B282-8F83-475F-9E39-A0E1461D28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608E18-CEF4-4FBC-9A90-18BBA10095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454" y="1991834"/>
            <a:ext cx="4673089" cy="4438849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48F5FDD-7745-4D65-B7E6-818197F154F9}"/>
              </a:ext>
            </a:extLst>
          </p:cNvPr>
          <p:cNvGrpSpPr/>
          <p:nvPr/>
        </p:nvGrpSpPr>
        <p:grpSpPr>
          <a:xfrm>
            <a:off x="1139703" y="2418706"/>
            <a:ext cx="9912596" cy="2831468"/>
            <a:chOff x="1139703" y="2418706"/>
            <a:chExt cx="9912596" cy="283146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A5154FA-83F7-4A58-AFFD-DDCD3ED26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9703" y="2418706"/>
              <a:ext cx="4368755" cy="283146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E6FB591-B7D1-444D-A564-1AA9CFBF5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3544" y="2418706"/>
              <a:ext cx="4368755" cy="2831468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FC9CF0A-AFCD-4E4A-9C0C-DEF0EC539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6915" y="3267028"/>
              <a:ext cx="758171" cy="5674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1FE2452-4E31-400D-B118-A03DA80DF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458" y="2382458"/>
            <a:ext cx="5026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7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P-P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9">
            <a:extLst>
              <a:ext uri="{FF2B5EF4-FFF2-40B4-BE49-F238E27FC236}">
                <a16:creationId xmlns:a16="http://schemas.microsoft.com/office/drawing/2014/main" id="{AD8A657F-BB9F-410E-9045-E50CFBE26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5667585-752D-4861-AB3E-B08936336AE9}"/>
              </a:ext>
            </a:extLst>
          </p:cNvPr>
          <p:cNvGrpSpPr/>
          <p:nvPr/>
        </p:nvGrpSpPr>
        <p:grpSpPr>
          <a:xfrm>
            <a:off x="838200" y="1991834"/>
            <a:ext cx="10079999" cy="4043508"/>
            <a:chOff x="838200" y="1991834"/>
            <a:chExt cx="10079999" cy="404350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52F3C55-897C-4A56-AB8C-D98FB6ED8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200" y="1991834"/>
              <a:ext cx="4236567" cy="404350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088593F-5B7C-4E71-8CA6-FDEB80F1A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6777" y="2578895"/>
              <a:ext cx="4531422" cy="3198651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CDFDC4E-37C3-42D6-A253-4FBF18EEEE04}"/>
                </a:ext>
              </a:extLst>
            </p:cNvPr>
            <p:cNvCxnSpPr/>
            <p:nvPr/>
          </p:nvCxnSpPr>
          <p:spPr>
            <a:xfrm flipV="1">
              <a:off x="5192322" y="3335952"/>
              <a:ext cx="1075224" cy="87304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2B35668-C0E8-41E4-82B7-D1BFC1268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477" y="2349420"/>
            <a:ext cx="5026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4E7242F-AA47-43DE-8D16-EC6DD753A913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图示法：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Q-Q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9">
            <a:extLst>
              <a:ext uri="{FF2B5EF4-FFF2-40B4-BE49-F238E27FC236}">
                <a16:creationId xmlns:a16="http://schemas.microsoft.com/office/drawing/2014/main" id="{357CA6C5-C319-4D5F-978D-382DEBFDCC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FBE3EE-4BB9-4E21-A0DD-467D4FDA73BE}"/>
              </a:ext>
            </a:extLst>
          </p:cNvPr>
          <p:cNvGrpSpPr/>
          <p:nvPr/>
        </p:nvGrpSpPr>
        <p:grpSpPr>
          <a:xfrm>
            <a:off x="1113862" y="1964286"/>
            <a:ext cx="10111187" cy="4254991"/>
            <a:chOff x="1113862" y="1964286"/>
            <a:chExt cx="10111187" cy="42549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BBC719-E069-43D8-BF14-C76B616AF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3862" y="1964286"/>
              <a:ext cx="4435096" cy="425499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05612F7-2166-4ADF-977C-5BDAFE97D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318" y="2476817"/>
              <a:ext cx="4575731" cy="3229928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E62E4E1-6816-4637-9A7A-7EA0E621446B}"/>
                </a:ext>
              </a:extLst>
            </p:cNvPr>
            <p:cNvCxnSpPr/>
            <p:nvPr/>
          </p:nvCxnSpPr>
          <p:spPr>
            <a:xfrm flipV="1">
              <a:off x="5674673" y="3342800"/>
              <a:ext cx="842652" cy="74898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5426BC0-CBDD-4BB5-81D2-DD7F26900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2262981"/>
            <a:ext cx="5026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1BBDE73-2F3D-4215-A0FD-C21ED636D4C4}"/>
              </a:ext>
            </a:extLst>
          </p:cNvPr>
          <p:cNvSpPr txBox="1">
            <a:spLocks noChangeArrowheads="1"/>
          </p:cNvSpPr>
          <p:nvPr/>
        </p:nvSpPr>
        <p:spPr>
          <a:xfrm>
            <a:off x="2430071" y="1253332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偏度和峰度</a:t>
            </a:r>
            <a:endParaRPr lang="en-US" altLang="zh-CN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9">
            <a:extLst>
              <a:ext uri="{FF2B5EF4-FFF2-40B4-BE49-F238E27FC236}">
                <a16:creationId xmlns:a16="http://schemas.microsoft.com/office/drawing/2014/main" id="{78559E3D-F64C-4056-B7BF-E3F2988C1E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4B7CE9F-1822-4A9E-B24A-67CF54A2CDB0}"/>
              </a:ext>
            </a:extLst>
          </p:cNvPr>
          <p:cNvGrpSpPr/>
          <p:nvPr/>
        </p:nvGrpSpPr>
        <p:grpSpPr>
          <a:xfrm>
            <a:off x="913024" y="2196881"/>
            <a:ext cx="10209601" cy="2618167"/>
            <a:chOff x="913024" y="2196881"/>
            <a:chExt cx="10209601" cy="261816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C17632A-6AAD-4572-8CEE-BC77A6D2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24" y="3096295"/>
              <a:ext cx="3523377" cy="1060246"/>
            </a:xfrm>
            <a:prstGeom prst="rect">
              <a:avLst/>
            </a:prstGeom>
          </p:spPr>
        </p:pic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A833929-953C-496D-BBA2-896E91FA6B5C}"/>
                </a:ext>
              </a:extLst>
            </p:cNvPr>
            <p:cNvCxnSpPr/>
            <p:nvPr/>
          </p:nvCxnSpPr>
          <p:spPr>
            <a:xfrm>
              <a:off x="4833913" y="3505965"/>
              <a:ext cx="85007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4E5B238-06BA-4CA9-9CD4-39E2555F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8574" y="2196881"/>
              <a:ext cx="5024051" cy="2618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实现正态性检验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1BBDE73-2F3D-4215-A0FD-C21ED636D4C4}"/>
              </a:ext>
            </a:extLst>
          </p:cNvPr>
          <p:cNvSpPr txBox="1">
            <a:spLocks noChangeArrowheads="1"/>
          </p:cNvSpPr>
          <p:nvPr/>
        </p:nvSpPr>
        <p:spPr>
          <a:xfrm>
            <a:off x="2424000" y="1392678"/>
            <a:ext cx="9397155" cy="7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非参数检验：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Shapiro-Wilk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pic>
        <p:nvPicPr>
          <p:cNvPr id="16" name="图片 9">
            <a:extLst>
              <a:ext uri="{FF2B5EF4-FFF2-40B4-BE49-F238E27FC236}">
                <a16:creationId xmlns:a16="http://schemas.microsoft.com/office/drawing/2014/main" id="{F5D9190B-B7CD-4976-85E3-85A43596D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90" y="845343"/>
            <a:ext cx="1578410" cy="36512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C370383-735C-4728-A6A4-4550948E2008}"/>
              </a:ext>
            </a:extLst>
          </p:cNvPr>
          <p:cNvGrpSpPr/>
          <p:nvPr/>
        </p:nvGrpSpPr>
        <p:grpSpPr>
          <a:xfrm>
            <a:off x="777798" y="3293155"/>
            <a:ext cx="10147580" cy="1257723"/>
            <a:chOff x="777798" y="3293155"/>
            <a:chExt cx="10147580" cy="125772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0300593-38E1-4B8B-83B8-3348E7175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798" y="3496019"/>
              <a:ext cx="2953604" cy="1054859"/>
            </a:xfrm>
            <a:prstGeom prst="rect">
              <a:avLst/>
            </a:prstGeom>
          </p:spPr>
        </p:pic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4C2552A-7615-41EA-84EA-95B7FD695DF6}"/>
                </a:ext>
              </a:extLst>
            </p:cNvPr>
            <p:cNvCxnSpPr/>
            <p:nvPr/>
          </p:nvCxnSpPr>
          <p:spPr>
            <a:xfrm>
              <a:off x="3987771" y="3820277"/>
              <a:ext cx="113036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73D0E6A-DBC3-4183-83CA-A83A4250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5257" y="3293155"/>
              <a:ext cx="5320121" cy="1054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33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4B014A-A1D2-488C-A059-970FD6E9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56" y="4592109"/>
            <a:ext cx="8540522" cy="171897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508ABDE-04F7-4B10-BB18-F0FDD4FEC19E}"/>
              </a:ext>
            </a:extLst>
          </p:cNvPr>
          <p:cNvSpPr txBox="1">
            <a:spLocks/>
          </p:cNvSpPr>
          <p:nvPr/>
        </p:nvSpPr>
        <p:spPr>
          <a:xfrm>
            <a:off x="2586896" y="1460361"/>
            <a:ext cx="8329974" cy="480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以读取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格式的数据文件为例：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38035" y="365124"/>
            <a:ext cx="8987051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数据的导入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F9BBC1-A926-4184-8AAD-A57A7B2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31E9B-3136-4A10-81AA-A75F24B4C1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D6C85E7-ED81-4D03-8837-EDC377B9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CF5F4C8-136C-45B1-94C0-B6D8D9117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8BD5F9-4E29-4B02-BB59-E803F7A0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692"/>
            <a:ext cx="1398270" cy="11284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1290389-CB86-4D6A-9B95-4BA13DC3191A}"/>
              </a:ext>
            </a:extLst>
          </p:cNvPr>
          <p:cNvSpPr txBox="1"/>
          <p:nvPr/>
        </p:nvSpPr>
        <p:spPr>
          <a:xfrm>
            <a:off x="2680456" y="3580806"/>
            <a:ext cx="94887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&lt;- read.csv(</a:t>
            </a: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F: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Huwh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PHD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Other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助教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卫生统计课_本科_2022秋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实习1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/Arthritis.csv”</a:t>
            </a: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F7FD3B-B830-4EBB-9FEC-719B259D2D4E}"/>
              </a:ext>
            </a:extLst>
          </p:cNvPr>
          <p:cNvSpPr txBox="1"/>
          <p:nvPr/>
        </p:nvSpPr>
        <p:spPr>
          <a:xfrm>
            <a:off x="2586895" y="2289815"/>
            <a:ext cx="8186400" cy="1263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&lt;- read.csv(“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文件路径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文件名称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.csv”)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</a:p>
        </p:txBody>
      </p:sp>
    </p:spTree>
    <p:extLst>
      <p:ext uri="{BB962C8B-B14F-4D97-AF65-F5344CB8AC3E}">
        <p14:creationId xmlns:p14="http://schemas.microsoft.com/office/powerpoint/2010/main" val="15129713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7B0648-262B-4ED2-B600-B6B1386B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4843FF-227C-45AC-8F7C-C1C913ACE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2022/09/16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7FFCFC-3BA1-47D8-AAA3-762F8444D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1-</a:t>
            </a:r>
            <a:r>
              <a:rPr lang="zh-CN" altLang="en-US"/>
              <a:t>定量资料的统计描述、正态分布、常用统计软件简介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A6273B6-7743-4624-8CDA-9C7AFC92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9F4A0FF-BC86-49C6-B8EC-97EA46C87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数据文件：实习</a:t>
            </a:r>
            <a:r>
              <a:rPr lang="en-US" altLang="zh-CN" dirty="0"/>
              <a:t>1-</a:t>
            </a:r>
            <a:r>
              <a:rPr lang="zh-CN" altLang="en-US" dirty="0"/>
              <a:t>课后作业数据</a:t>
            </a:r>
            <a:r>
              <a:rPr lang="en-US" altLang="zh-CN" dirty="0"/>
              <a:t>.csv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作业要求：使用</a:t>
            </a:r>
            <a:r>
              <a:rPr lang="en-US" altLang="zh-CN" dirty="0"/>
              <a:t>R</a:t>
            </a:r>
            <a:r>
              <a:rPr lang="zh-CN" altLang="en-US" dirty="0"/>
              <a:t>软件对</a:t>
            </a:r>
            <a:r>
              <a:rPr lang="en-US" altLang="zh-CN" dirty="0"/>
              <a:t>time</a:t>
            </a:r>
            <a:r>
              <a:rPr lang="zh-CN" altLang="en-US" dirty="0"/>
              <a:t> 、</a:t>
            </a:r>
            <a:r>
              <a:rPr lang="en-US" altLang="zh-CN" dirty="0"/>
              <a:t> value</a:t>
            </a:r>
            <a:r>
              <a:rPr lang="zh-CN" altLang="en-US" dirty="0"/>
              <a:t>变量进行定量资料的统计描述，包括集中趋势、离散趋势、绘制箱式图、正态性检验，将软件的统计分析界面整理到</a:t>
            </a:r>
            <a:r>
              <a:rPr lang="en-US" altLang="zh-CN" dirty="0"/>
              <a:t>A4</a:t>
            </a:r>
            <a:r>
              <a:rPr lang="zh-CN" altLang="en-US" dirty="0"/>
              <a:t>纸上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11470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8308C91-9F63-400E-B9A5-863A349451F4}"/>
              </a:ext>
            </a:extLst>
          </p:cNvPr>
          <p:cNvSpPr/>
          <p:nvPr/>
        </p:nvSpPr>
        <p:spPr>
          <a:xfrm>
            <a:off x="2332026" y="2641871"/>
            <a:ext cx="268214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谢 谢！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2B9AD-669A-4730-A63D-8B85705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451" y="136525"/>
            <a:ext cx="4737003" cy="7803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9FFC5A-D1B8-4380-BD37-401F200F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7" y="136525"/>
            <a:ext cx="634039" cy="6340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14F228-C46C-4A1B-9541-5F72739FCE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14550"/>
            <a:ext cx="3941064" cy="2628900"/>
          </a:xfrm>
          <a:prstGeom prst="rect">
            <a:avLst/>
          </a:prstGeom>
        </p:spPr>
      </p:pic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62503DBC-B287-464C-A29A-FF31F74F3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2022/09/16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1C09E99A-4FEE-4733-9DFE-7DDE58CBF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681" y="6492875"/>
            <a:ext cx="433863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定量资料的统计描述、正态分布、常用统计软件简介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EC480D-CB00-46B1-9FB9-80C41466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1E9B-3136-4A10-81AA-A75F24B4C144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750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5613</TotalTime>
  <Words>5324</Words>
  <Application>Microsoft Office PowerPoint</Application>
  <PresentationFormat>宽屏</PresentationFormat>
  <Paragraphs>788</Paragraphs>
  <Slides>91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3" baseType="lpstr">
      <vt:lpstr>-apple-system</vt:lpstr>
      <vt:lpstr>Helvetica Neue</vt:lpstr>
      <vt:lpstr>等线</vt:lpstr>
      <vt:lpstr>等线 Light</vt:lpstr>
      <vt:lpstr>华文琥珀</vt:lpstr>
      <vt:lpstr>楷体_GB2312</vt:lpstr>
      <vt:lpstr>Microsoft YaHei</vt:lpstr>
      <vt:lpstr>Microsoft YaHei</vt:lpstr>
      <vt:lpstr>Arial</vt:lpstr>
      <vt:lpstr>Times New Roman</vt:lpstr>
      <vt:lpstr>Wingdings</vt:lpstr>
      <vt:lpstr>1_Office 主题​​</vt:lpstr>
      <vt:lpstr>实习1</vt:lpstr>
      <vt:lpstr>常用统计软件简介及应用</vt:lpstr>
      <vt:lpstr>         是什么？</vt:lpstr>
      <vt:lpstr>         发展史</vt:lpstr>
      <vt:lpstr>           特点</vt:lpstr>
      <vt:lpstr>           Rstudio主界面</vt:lpstr>
      <vt:lpstr>数据的导入</vt:lpstr>
      <vt:lpstr>数据的导入</vt:lpstr>
      <vt:lpstr>数据的导入</vt:lpstr>
      <vt:lpstr>数据的导入</vt:lpstr>
      <vt:lpstr>R实现定量资料的统计描述</vt:lpstr>
      <vt:lpstr>           实现定量资料的统计描述</vt:lpstr>
      <vt:lpstr>           实现定量资料的统计描述</vt:lpstr>
      <vt:lpstr>           实现定量资料的统计描述</vt:lpstr>
      <vt:lpstr>           实现定量资料的统计描述</vt:lpstr>
      <vt:lpstr>           实现定量资料的统计描述</vt:lpstr>
      <vt:lpstr>           实现定量资料的统计描述</vt:lpstr>
      <vt:lpstr>           实现定量资料的统计描述</vt:lpstr>
      <vt:lpstr>R实现正态性检验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数据的写出</vt:lpstr>
      <vt:lpstr>           推荐的学习途径</vt:lpstr>
      <vt:lpstr>常用的4种统计软件</vt:lpstr>
      <vt:lpstr>              是什么？</vt:lpstr>
      <vt:lpstr>              发展史</vt:lpstr>
      <vt:lpstr>              特点</vt:lpstr>
      <vt:lpstr>                主界面</vt:lpstr>
      <vt:lpstr>PowerPoint 演示文稿</vt:lpstr>
      <vt:lpstr>PowerPoint 演示文稿</vt:lpstr>
      <vt:lpstr>PowerPoint 演示文稿</vt:lpstr>
      <vt:lpstr>PowerPoint 演示文稿</vt:lpstr>
      <vt:lpstr>SAS实现定量资料的统计描述</vt:lpstr>
      <vt:lpstr>           实现定量资料的统计描述</vt:lpstr>
      <vt:lpstr>           实现定量资料的统计描述</vt:lpstr>
      <vt:lpstr>           实现定量资料的统计描述</vt:lpstr>
      <vt:lpstr>           实现定量资料的统计描述</vt:lpstr>
      <vt:lpstr>           实现定量资料的统计描述</vt:lpstr>
      <vt:lpstr>SAS实现正态性检验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   推荐的学习途径</vt:lpstr>
      <vt:lpstr>常用统计软件简介及应用</vt:lpstr>
      <vt:lpstr>         是什么？</vt:lpstr>
      <vt:lpstr>         发展史</vt:lpstr>
      <vt:lpstr>           特点</vt:lpstr>
      <vt:lpstr>           推荐的学习途径</vt:lpstr>
      <vt:lpstr>           SPSS主界面</vt:lpstr>
      <vt:lpstr>           数据的导入</vt:lpstr>
      <vt:lpstr>SPSS实现定量资料的统计描述</vt:lpstr>
      <vt:lpstr>           实现定量资料的统计描述</vt:lpstr>
      <vt:lpstr>           实现定量资料的统计描述</vt:lpstr>
      <vt:lpstr>SPSS实现正态性检验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常用统计软件简介及应用</vt:lpstr>
      <vt:lpstr>         是什么？</vt:lpstr>
      <vt:lpstr>         发展史</vt:lpstr>
      <vt:lpstr>           特点</vt:lpstr>
      <vt:lpstr>           推荐的学习途径</vt:lpstr>
      <vt:lpstr>           主界面</vt:lpstr>
      <vt:lpstr>           数据的导入</vt:lpstr>
      <vt:lpstr>Stata实现定量资料的统计描述</vt:lpstr>
      <vt:lpstr>           实现定量资料的统计描述</vt:lpstr>
      <vt:lpstr>           实现定量资料的统计描述</vt:lpstr>
      <vt:lpstr>           实现定量资料的统计描述</vt:lpstr>
      <vt:lpstr>           实现定量资料的统计描述</vt:lpstr>
      <vt:lpstr>           实现定量资料的统计描述</vt:lpstr>
      <vt:lpstr>           实现正态性检验</vt:lpstr>
      <vt:lpstr>           实现正态性检验</vt:lpstr>
      <vt:lpstr>           实现正态性检验</vt:lpstr>
      <vt:lpstr>           实现正态性检验</vt:lpstr>
      <vt:lpstr>           实现正态性检验</vt:lpstr>
      <vt:lpstr>课后作业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广 义 线 性 模 型</dc:title>
  <dc:creator>haoyt</dc:creator>
  <cp:lastModifiedBy>Jie Jiang</cp:lastModifiedBy>
  <cp:revision>466</cp:revision>
  <dcterms:created xsi:type="dcterms:W3CDTF">2022-06-28T02:06:12Z</dcterms:created>
  <dcterms:modified xsi:type="dcterms:W3CDTF">2022-09-15T04:15:43Z</dcterms:modified>
</cp:coreProperties>
</file>